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24"/>
  </p:notesMasterIdLst>
  <p:sldIdLst>
    <p:sldId id="289" r:id="rId2"/>
    <p:sldId id="296" r:id="rId3"/>
    <p:sldId id="290" r:id="rId4"/>
    <p:sldId id="292" r:id="rId5"/>
    <p:sldId id="281" r:id="rId6"/>
    <p:sldId id="269" r:id="rId7"/>
    <p:sldId id="279" r:id="rId8"/>
    <p:sldId id="303" r:id="rId9"/>
    <p:sldId id="297" r:id="rId10"/>
    <p:sldId id="298" r:id="rId11"/>
    <p:sldId id="299" r:id="rId12"/>
    <p:sldId id="300" r:id="rId13"/>
    <p:sldId id="309" r:id="rId14"/>
    <p:sldId id="270" r:id="rId15"/>
    <p:sldId id="305" r:id="rId16"/>
    <p:sldId id="307" r:id="rId17"/>
    <p:sldId id="306" r:id="rId18"/>
    <p:sldId id="308" r:id="rId19"/>
    <p:sldId id="302" r:id="rId20"/>
    <p:sldId id="293" r:id="rId21"/>
    <p:sldId id="301" r:id="rId22"/>
    <p:sldId id="26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Wittenburg" initials="JW" lastIdx="2" clrIdx="0">
    <p:extLst>
      <p:ext uri="{19B8F6BF-5375-455C-9EA6-DF929625EA0E}">
        <p15:presenceInfo xmlns:p15="http://schemas.microsoft.com/office/powerpoint/2012/main" userId="S-1-5-21-220523388-1343024091-682003330-688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1E1"/>
    <a:srgbClr val="52247F"/>
    <a:srgbClr val="FFCC0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11" autoAdjust="0"/>
    <p:restoredTop sz="94219" autoAdjust="0"/>
  </p:normalViewPr>
  <p:slideViewPr>
    <p:cSldViewPr snapToGrid="0">
      <p:cViewPr varScale="1">
        <p:scale>
          <a:sx n="102" d="100"/>
          <a:sy n="102" d="100"/>
        </p:scale>
        <p:origin x="1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3582CC-87EF-420F-9D20-FDDFD335FB3A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A283B5BC-5569-4E2D-8ABD-79EFDF07E767}">
      <dgm:prSet phldrT="[Text]"/>
      <dgm:spPr/>
      <dgm:t>
        <a:bodyPr/>
        <a:lstStyle/>
        <a:p>
          <a:r>
            <a:rPr lang="en-US" dirty="0" smtClean="0"/>
            <a:t>Company submits application forms to DNR</a:t>
          </a:r>
          <a:endParaRPr lang="en-US" dirty="0"/>
        </a:p>
      </dgm:t>
    </dgm:pt>
    <dgm:pt modelId="{B9C4439C-A88A-4B91-AA64-847AA56F50CD}" type="parTrans" cxnId="{66BB9FFF-4A59-4DCA-A423-627E81D4AF62}">
      <dgm:prSet/>
      <dgm:spPr/>
      <dgm:t>
        <a:bodyPr/>
        <a:lstStyle/>
        <a:p>
          <a:endParaRPr lang="en-US"/>
        </a:p>
      </dgm:t>
    </dgm:pt>
    <dgm:pt modelId="{38F69A62-CDFD-437B-846F-FBEAA2D9597E}" type="sibTrans" cxnId="{66BB9FFF-4A59-4DCA-A423-627E81D4AF62}">
      <dgm:prSet/>
      <dgm:spPr/>
      <dgm:t>
        <a:bodyPr/>
        <a:lstStyle/>
        <a:p>
          <a:endParaRPr lang="en-US"/>
        </a:p>
      </dgm:t>
    </dgm:pt>
    <dgm:pt modelId="{46214880-6507-48FE-90EE-181F068805BC}">
      <dgm:prSet phldrT="[Text]"/>
      <dgm:spPr/>
      <dgm:t>
        <a:bodyPr/>
        <a:lstStyle/>
        <a:p>
          <a:r>
            <a:rPr lang="en-US" dirty="0" smtClean="0"/>
            <a:t>DNR engineer reviews application </a:t>
          </a:r>
          <a:endParaRPr lang="en-US" dirty="0"/>
        </a:p>
      </dgm:t>
    </dgm:pt>
    <dgm:pt modelId="{BE294AB3-4365-4EF2-9CF3-F94AEF5116EA}" type="parTrans" cxnId="{850611A3-B04E-4895-989A-597DEA9F9A40}">
      <dgm:prSet/>
      <dgm:spPr/>
      <dgm:t>
        <a:bodyPr/>
        <a:lstStyle/>
        <a:p>
          <a:endParaRPr lang="en-US"/>
        </a:p>
      </dgm:t>
    </dgm:pt>
    <dgm:pt modelId="{08E5370A-23A1-48B0-9508-FC2A5001F0C1}" type="sibTrans" cxnId="{850611A3-B04E-4895-989A-597DEA9F9A40}">
      <dgm:prSet/>
      <dgm:spPr/>
      <dgm:t>
        <a:bodyPr/>
        <a:lstStyle/>
        <a:p>
          <a:endParaRPr lang="en-US"/>
        </a:p>
      </dgm:t>
    </dgm:pt>
    <dgm:pt modelId="{EB61DDB2-4F3B-4B98-AC50-FED8A818C569}">
      <dgm:prSet phldrT="[Text]"/>
      <dgm:spPr/>
      <dgm:t>
        <a:bodyPr/>
        <a:lstStyle/>
        <a:p>
          <a:r>
            <a:rPr lang="en-US" dirty="0" smtClean="0"/>
            <a:t>Operating and monitoring conditions are determined</a:t>
          </a:r>
          <a:endParaRPr lang="en-US" dirty="0"/>
        </a:p>
      </dgm:t>
    </dgm:pt>
    <dgm:pt modelId="{BA83B64D-5A3C-4C0B-8185-2BBB2212ABA1}" type="parTrans" cxnId="{3343EB46-8FDB-4ED1-8996-AC84A5CD3274}">
      <dgm:prSet/>
      <dgm:spPr/>
      <dgm:t>
        <a:bodyPr/>
        <a:lstStyle/>
        <a:p>
          <a:endParaRPr lang="en-US"/>
        </a:p>
      </dgm:t>
    </dgm:pt>
    <dgm:pt modelId="{8508A4CF-C0CD-4B90-9012-F88CD2BC207C}" type="sibTrans" cxnId="{3343EB46-8FDB-4ED1-8996-AC84A5CD3274}">
      <dgm:prSet/>
      <dgm:spPr/>
      <dgm:t>
        <a:bodyPr/>
        <a:lstStyle/>
        <a:p>
          <a:endParaRPr lang="en-US"/>
        </a:p>
      </dgm:t>
    </dgm:pt>
    <dgm:pt modelId="{85647E03-5AE2-47F4-B6A9-024ABEDDB803}">
      <dgm:prSet phldrT="[Text]"/>
      <dgm:spPr/>
      <dgm:t>
        <a:bodyPr/>
        <a:lstStyle/>
        <a:p>
          <a:r>
            <a:rPr lang="en-US" dirty="0" smtClean="0"/>
            <a:t>DNR issues the permit</a:t>
          </a:r>
          <a:endParaRPr lang="en-US" dirty="0"/>
        </a:p>
      </dgm:t>
    </dgm:pt>
    <dgm:pt modelId="{ED41C970-4683-4B4B-8870-6683F86F74B9}" type="parTrans" cxnId="{B5C5E3DA-D7D7-418F-A17C-B695C1AA7B67}">
      <dgm:prSet/>
      <dgm:spPr/>
      <dgm:t>
        <a:bodyPr/>
        <a:lstStyle/>
        <a:p>
          <a:endParaRPr lang="en-US"/>
        </a:p>
      </dgm:t>
    </dgm:pt>
    <dgm:pt modelId="{A425021B-45FC-4654-BE54-C8A0832D0A2E}" type="sibTrans" cxnId="{B5C5E3DA-D7D7-418F-A17C-B695C1AA7B67}">
      <dgm:prSet/>
      <dgm:spPr/>
      <dgm:t>
        <a:bodyPr/>
        <a:lstStyle/>
        <a:p>
          <a:endParaRPr lang="en-US"/>
        </a:p>
      </dgm:t>
    </dgm:pt>
    <dgm:pt modelId="{CACA9175-217B-4FAD-96EE-0217C60CB98F}" type="pres">
      <dgm:prSet presAssocID="{BB3582CC-87EF-420F-9D20-FDDFD335FB3A}" presName="Name0" presStyleCnt="0">
        <dgm:presLayoutVars>
          <dgm:dir/>
          <dgm:resizeHandles val="exact"/>
        </dgm:presLayoutVars>
      </dgm:prSet>
      <dgm:spPr/>
    </dgm:pt>
    <dgm:pt modelId="{A2614315-F46A-4365-BB08-21F5520876D0}" type="pres">
      <dgm:prSet presAssocID="{A283B5BC-5569-4E2D-8ABD-79EFDF07E76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4B4CE6-04DD-4536-A249-0A538DD1FB2F}" type="pres">
      <dgm:prSet presAssocID="{38F69A62-CDFD-437B-846F-FBEAA2D9597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34C343A-2339-4AFA-A637-F976D4CD5BD8}" type="pres">
      <dgm:prSet presAssocID="{38F69A62-CDFD-437B-846F-FBEAA2D9597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62E11E5-9F17-4C27-84F0-6E40F20CBEC7}" type="pres">
      <dgm:prSet presAssocID="{46214880-6507-48FE-90EE-181F068805B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D479E-8C6E-4F62-B6EB-FE2199842D0E}" type="pres">
      <dgm:prSet presAssocID="{08E5370A-23A1-48B0-9508-FC2A5001F0C1}" presName="sibTrans" presStyleLbl="sibTrans2D1" presStyleIdx="1" presStyleCnt="3"/>
      <dgm:spPr/>
      <dgm:t>
        <a:bodyPr/>
        <a:lstStyle/>
        <a:p>
          <a:endParaRPr lang="en-US"/>
        </a:p>
      </dgm:t>
    </dgm:pt>
    <dgm:pt modelId="{7F24C03C-01CA-43F3-98A6-79F53132FB84}" type="pres">
      <dgm:prSet presAssocID="{08E5370A-23A1-48B0-9508-FC2A5001F0C1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C6A94714-A96B-45A5-B36A-D0F3BB234DD8}" type="pres">
      <dgm:prSet presAssocID="{EB61DDB2-4F3B-4B98-AC50-FED8A818C56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956072-25B3-463E-86D2-5F76C3DEE424}" type="pres">
      <dgm:prSet presAssocID="{8508A4CF-C0CD-4B90-9012-F88CD2BC207C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1A52434-60FF-466B-9E76-C510B7B5FEAC}" type="pres">
      <dgm:prSet presAssocID="{8508A4CF-C0CD-4B90-9012-F88CD2BC207C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C1B8BDC-9DBF-417D-808B-910E11507504}" type="pres">
      <dgm:prSet presAssocID="{85647E03-5AE2-47F4-B6A9-024ABEDDB80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593945-D359-465B-9474-83E9C4687700}" type="presOf" srcId="{08E5370A-23A1-48B0-9508-FC2A5001F0C1}" destId="{D43D479E-8C6E-4F62-B6EB-FE2199842D0E}" srcOrd="0" destOrd="0" presId="urn:microsoft.com/office/officeart/2005/8/layout/process1"/>
    <dgm:cxn modelId="{10C976A5-5555-4211-936D-27E1A3A51474}" type="presOf" srcId="{08E5370A-23A1-48B0-9508-FC2A5001F0C1}" destId="{7F24C03C-01CA-43F3-98A6-79F53132FB84}" srcOrd="1" destOrd="0" presId="urn:microsoft.com/office/officeart/2005/8/layout/process1"/>
    <dgm:cxn modelId="{B5C5E3DA-D7D7-418F-A17C-B695C1AA7B67}" srcId="{BB3582CC-87EF-420F-9D20-FDDFD335FB3A}" destId="{85647E03-5AE2-47F4-B6A9-024ABEDDB803}" srcOrd="3" destOrd="0" parTransId="{ED41C970-4683-4B4B-8870-6683F86F74B9}" sibTransId="{A425021B-45FC-4654-BE54-C8A0832D0A2E}"/>
    <dgm:cxn modelId="{3343EB46-8FDB-4ED1-8996-AC84A5CD3274}" srcId="{BB3582CC-87EF-420F-9D20-FDDFD335FB3A}" destId="{EB61DDB2-4F3B-4B98-AC50-FED8A818C569}" srcOrd="2" destOrd="0" parTransId="{BA83B64D-5A3C-4C0B-8185-2BBB2212ABA1}" sibTransId="{8508A4CF-C0CD-4B90-9012-F88CD2BC207C}"/>
    <dgm:cxn modelId="{52894CA0-F38E-4262-95E7-134CB640CB5C}" type="presOf" srcId="{EB61DDB2-4F3B-4B98-AC50-FED8A818C569}" destId="{C6A94714-A96B-45A5-B36A-D0F3BB234DD8}" srcOrd="0" destOrd="0" presId="urn:microsoft.com/office/officeart/2005/8/layout/process1"/>
    <dgm:cxn modelId="{89318272-5CF2-435A-ABE2-6CC55FBCFD3C}" type="presOf" srcId="{8508A4CF-C0CD-4B90-9012-F88CD2BC207C}" destId="{B1A52434-60FF-466B-9E76-C510B7B5FEAC}" srcOrd="1" destOrd="0" presId="urn:microsoft.com/office/officeart/2005/8/layout/process1"/>
    <dgm:cxn modelId="{ADB02489-F31C-4650-85FE-0D06201B4AEE}" type="presOf" srcId="{BB3582CC-87EF-420F-9D20-FDDFD335FB3A}" destId="{CACA9175-217B-4FAD-96EE-0217C60CB98F}" srcOrd="0" destOrd="0" presId="urn:microsoft.com/office/officeart/2005/8/layout/process1"/>
    <dgm:cxn modelId="{6116C450-1193-4D9A-95BD-37A572A1FB9B}" type="presOf" srcId="{8508A4CF-C0CD-4B90-9012-F88CD2BC207C}" destId="{B0956072-25B3-463E-86D2-5F76C3DEE424}" srcOrd="0" destOrd="0" presId="urn:microsoft.com/office/officeart/2005/8/layout/process1"/>
    <dgm:cxn modelId="{9073B8BE-0175-4575-9EEE-3D34210D774E}" type="presOf" srcId="{38F69A62-CDFD-437B-846F-FBEAA2D9597E}" destId="{9F4B4CE6-04DD-4536-A249-0A538DD1FB2F}" srcOrd="0" destOrd="0" presId="urn:microsoft.com/office/officeart/2005/8/layout/process1"/>
    <dgm:cxn modelId="{1DC5E00B-2F0A-4A9B-9007-FBE15734DD91}" type="presOf" srcId="{85647E03-5AE2-47F4-B6A9-024ABEDDB803}" destId="{EC1B8BDC-9DBF-417D-808B-910E11507504}" srcOrd="0" destOrd="0" presId="urn:microsoft.com/office/officeart/2005/8/layout/process1"/>
    <dgm:cxn modelId="{A43A6773-3568-4678-BDE2-85F071FFD47D}" type="presOf" srcId="{46214880-6507-48FE-90EE-181F068805BC}" destId="{562E11E5-9F17-4C27-84F0-6E40F20CBEC7}" srcOrd="0" destOrd="0" presId="urn:microsoft.com/office/officeart/2005/8/layout/process1"/>
    <dgm:cxn modelId="{850611A3-B04E-4895-989A-597DEA9F9A40}" srcId="{BB3582CC-87EF-420F-9D20-FDDFD335FB3A}" destId="{46214880-6507-48FE-90EE-181F068805BC}" srcOrd="1" destOrd="0" parTransId="{BE294AB3-4365-4EF2-9CF3-F94AEF5116EA}" sibTransId="{08E5370A-23A1-48B0-9508-FC2A5001F0C1}"/>
    <dgm:cxn modelId="{634ED9DB-4C1B-4A68-BF6A-2487171CC13D}" type="presOf" srcId="{A283B5BC-5569-4E2D-8ABD-79EFDF07E767}" destId="{A2614315-F46A-4365-BB08-21F5520876D0}" srcOrd="0" destOrd="0" presId="urn:microsoft.com/office/officeart/2005/8/layout/process1"/>
    <dgm:cxn modelId="{E4DE2611-75F7-49E2-AFD7-8463191D6910}" type="presOf" srcId="{38F69A62-CDFD-437B-846F-FBEAA2D9597E}" destId="{534C343A-2339-4AFA-A637-F976D4CD5BD8}" srcOrd="1" destOrd="0" presId="urn:microsoft.com/office/officeart/2005/8/layout/process1"/>
    <dgm:cxn modelId="{66BB9FFF-4A59-4DCA-A423-627E81D4AF62}" srcId="{BB3582CC-87EF-420F-9D20-FDDFD335FB3A}" destId="{A283B5BC-5569-4E2D-8ABD-79EFDF07E767}" srcOrd="0" destOrd="0" parTransId="{B9C4439C-A88A-4B91-AA64-847AA56F50CD}" sibTransId="{38F69A62-CDFD-437B-846F-FBEAA2D9597E}"/>
    <dgm:cxn modelId="{57792C42-7DA4-4B41-B400-0B3BD047EF16}" type="presParOf" srcId="{CACA9175-217B-4FAD-96EE-0217C60CB98F}" destId="{A2614315-F46A-4365-BB08-21F5520876D0}" srcOrd="0" destOrd="0" presId="urn:microsoft.com/office/officeart/2005/8/layout/process1"/>
    <dgm:cxn modelId="{23BE34E6-8318-4A53-8988-6D8B11FF6BA9}" type="presParOf" srcId="{CACA9175-217B-4FAD-96EE-0217C60CB98F}" destId="{9F4B4CE6-04DD-4536-A249-0A538DD1FB2F}" srcOrd="1" destOrd="0" presId="urn:microsoft.com/office/officeart/2005/8/layout/process1"/>
    <dgm:cxn modelId="{3207E1F3-BDA9-4B63-BC4B-1E09A0BE61AA}" type="presParOf" srcId="{9F4B4CE6-04DD-4536-A249-0A538DD1FB2F}" destId="{534C343A-2339-4AFA-A637-F976D4CD5BD8}" srcOrd="0" destOrd="0" presId="urn:microsoft.com/office/officeart/2005/8/layout/process1"/>
    <dgm:cxn modelId="{27DB0AF2-04D0-43A2-8E81-B00F5125F906}" type="presParOf" srcId="{CACA9175-217B-4FAD-96EE-0217C60CB98F}" destId="{562E11E5-9F17-4C27-84F0-6E40F20CBEC7}" srcOrd="2" destOrd="0" presId="urn:microsoft.com/office/officeart/2005/8/layout/process1"/>
    <dgm:cxn modelId="{1462A660-4D98-4466-A745-01A6893D729A}" type="presParOf" srcId="{CACA9175-217B-4FAD-96EE-0217C60CB98F}" destId="{D43D479E-8C6E-4F62-B6EB-FE2199842D0E}" srcOrd="3" destOrd="0" presId="urn:microsoft.com/office/officeart/2005/8/layout/process1"/>
    <dgm:cxn modelId="{D7E1660F-A566-4E4C-A323-7C9E103735DD}" type="presParOf" srcId="{D43D479E-8C6E-4F62-B6EB-FE2199842D0E}" destId="{7F24C03C-01CA-43F3-98A6-79F53132FB84}" srcOrd="0" destOrd="0" presId="urn:microsoft.com/office/officeart/2005/8/layout/process1"/>
    <dgm:cxn modelId="{DCBBCD87-A36A-4F70-AF73-FEC368EB60B8}" type="presParOf" srcId="{CACA9175-217B-4FAD-96EE-0217C60CB98F}" destId="{C6A94714-A96B-45A5-B36A-D0F3BB234DD8}" srcOrd="4" destOrd="0" presId="urn:microsoft.com/office/officeart/2005/8/layout/process1"/>
    <dgm:cxn modelId="{3AB077DC-D82C-4D00-8644-D6C26BC962CD}" type="presParOf" srcId="{CACA9175-217B-4FAD-96EE-0217C60CB98F}" destId="{B0956072-25B3-463E-86D2-5F76C3DEE424}" srcOrd="5" destOrd="0" presId="urn:microsoft.com/office/officeart/2005/8/layout/process1"/>
    <dgm:cxn modelId="{08A24813-7D12-4222-8A39-3D63BD76A014}" type="presParOf" srcId="{B0956072-25B3-463E-86D2-5F76C3DEE424}" destId="{B1A52434-60FF-466B-9E76-C510B7B5FEAC}" srcOrd="0" destOrd="0" presId="urn:microsoft.com/office/officeart/2005/8/layout/process1"/>
    <dgm:cxn modelId="{443DDC8C-8B8B-4DF1-8D52-2A55F0A88C19}" type="presParOf" srcId="{CACA9175-217B-4FAD-96EE-0217C60CB98F}" destId="{EC1B8BDC-9DBF-417D-808B-910E1150750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14315-F46A-4365-BB08-21F5520876D0}">
      <dsp:nvSpPr>
        <dsp:cNvPr id="0" name=""/>
        <dsp:cNvSpPr/>
      </dsp:nvSpPr>
      <dsp:spPr>
        <a:xfrm>
          <a:off x="3649" y="593124"/>
          <a:ext cx="1595859" cy="12268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Company submits application forms to DNR</a:t>
          </a:r>
          <a:endParaRPr lang="en-US" sz="1800" kern="1200" dirty="0"/>
        </a:p>
      </dsp:txBody>
      <dsp:txXfrm>
        <a:off x="39581" y="629056"/>
        <a:ext cx="1523995" cy="1154952"/>
      </dsp:txXfrm>
    </dsp:sp>
    <dsp:sp modelId="{9F4B4CE6-04DD-4536-A249-0A538DD1FB2F}">
      <dsp:nvSpPr>
        <dsp:cNvPr id="0" name=""/>
        <dsp:cNvSpPr/>
      </dsp:nvSpPr>
      <dsp:spPr>
        <a:xfrm>
          <a:off x="1759095" y="1008645"/>
          <a:ext cx="338322" cy="39577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759095" y="1087800"/>
        <a:ext cx="236825" cy="237463"/>
      </dsp:txXfrm>
    </dsp:sp>
    <dsp:sp modelId="{562E11E5-9F17-4C27-84F0-6E40F20CBEC7}">
      <dsp:nvSpPr>
        <dsp:cNvPr id="0" name=""/>
        <dsp:cNvSpPr/>
      </dsp:nvSpPr>
      <dsp:spPr>
        <a:xfrm>
          <a:off x="2237852" y="593124"/>
          <a:ext cx="1595859" cy="12268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DNR engineer reviews application </a:t>
          </a:r>
          <a:endParaRPr lang="en-US" sz="1800" kern="1200" dirty="0"/>
        </a:p>
      </dsp:txBody>
      <dsp:txXfrm>
        <a:off x="2273784" y="629056"/>
        <a:ext cx="1523995" cy="1154952"/>
      </dsp:txXfrm>
    </dsp:sp>
    <dsp:sp modelId="{D43D479E-8C6E-4F62-B6EB-FE2199842D0E}">
      <dsp:nvSpPr>
        <dsp:cNvPr id="0" name=""/>
        <dsp:cNvSpPr/>
      </dsp:nvSpPr>
      <dsp:spPr>
        <a:xfrm>
          <a:off x="3993298" y="1008645"/>
          <a:ext cx="338322" cy="39577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993298" y="1087800"/>
        <a:ext cx="236825" cy="237463"/>
      </dsp:txXfrm>
    </dsp:sp>
    <dsp:sp modelId="{C6A94714-A96B-45A5-B36A-D0F3BB234DD8}">
      <dsp:nvSpPr>
        <dsp:cNvPr id="0" name=""/>
        <dsp:cNvSpPr/>
      </dsp:nvSpPr>
      <dsp:spPr>
        <a:xfrm>
          <a:off x="4472055" y="593124"/>
          <a:ext cx="1595859" cy="12268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Operating and monitoring conditions are determined</a:t>
          </a:r>
          <a:endParaRPr lang="en-US" sz="1800" kern="1200" dirty="0"/>
        </a:p>
      </dsp:txBody>
      <dsp:txXfrm>
        <a:off x="4507987" y="629056"/>
        <a:ext cx="1523995" cy="1154952"/>
      </dsp:txXfrm>
    </dsp:sp>
    <dsp:sp modelId="{B0956072-25B3-463E-86D2-5F76C3DEE424}">
      <dsp:nvSpPr>
        <dsp:cNvPr id="0" name=""/>
        <dsp:cNvSpPr/>
      </dsp:nvSpPr>
      <dsp:spPr>
        <a:xfrm>
          <a:off x="6227501" y="1008645"/>
          <a:ext cx="338322" cy="39577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6227501" y="1087800"/>
        <a:ext cx="236825" cy="237463"/>
      </dsp:txXfrm>
    </dsp:sp>
    <dsp:sp modelId="{EC1B8BDC-9DBF-417D-808B-910E11507504}">
      <dsp:nvSpPr>
        <dsp:cNvPr id="0" name=""/>
        <dsp:cNvSpPr/>
      </dsp:nvSpPr>
      <dsp:spPr>
        <a:xfrm>
          <a:off x="6706258" y="593124"/>
          <a:ext cx="1595859" cy="12268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DNR issues the permit</a:t>
          </a:r>
          <a:endParaRPr lang="en-US" sz="1800" kern="1200" dirty="0"/>
        </a:p>
      </dsp:txBody>
      <dsp:txXfrm>
        <a:off x="6742190" y="629056"/>
        <a:ext cx="1523995" cy="1154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F95E2-5CC9-4DEA-8495-D4392A05696C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6C0B5-77BE-437C-800F-ECAB174FD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29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6C0B5-77BE-437C-800F-ECAB174FDB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47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6C0B5-77BE-437C-800F-ECAB174FDB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10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6C0B5-77BE-437C-800F-ECAB174FDB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99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6C0B5-77BE-437C-800F-ECAB174FDB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60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6C0B5-77BE-437C-800F-ECAB174FDB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91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6C0B5-77BE-437C-800F-ECAB174FDB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10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6C0B5-77BE-437C-800F-ECAB174FDB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98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CE58-A6C7-4D8B-B1A4-D956AF14D676}" type="datetimeFigureOut">
              <a:rPr lang="en-US" smtClean="0"/>
              <a:pPr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42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CE58-A6C7-4D8B-B1A4-D956AF14D676}" type="datetimeFigureOut">
              <a:rPr lang="en-US" smtClean="0"/>
              <a:pPr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9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CE58-A6C7-4D8B-B1A4-D956AF14D676}" type="datetimeFigureOut">
              <a:rPr lang="en-US" smtClean="0"/>
              <a:pPr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265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03225" y="1606550"/>
            <a:ext cx="4949825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447675"/>
            <a:ext cx="9144000" cy="781050"/>
          </a:xfrm>
        </p:spPr>
        <p:txBody>
          <a:bodyPr/>
          <a:lstStyle>
            <a:lvl1pPr algn="r">
              <a:defRPr baseline="0">
                <a:latin typeface="Myriad Pro" panose="020B0503030403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849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CE58-A6C7-4D8B-B1A4-D956AF14D676}" type="datetimeFigureOut">
              <a:rPr lang="en-US" smtClean="0"/>
              <a:pPr/>
              <a:t>3/27/2017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90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4000" y="4160838"/>
            <a:ext cx="2882900" cy="20589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rgbClr val="52247F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Name:</a:t>
            </a:r>
          </a:p>
          <a:p>
            <a:r>
              <a:rPr lang="en-US" dirty="0" smtClean="0"/>
              <a:t>Title:</a:t>
            </a:r>
          </a:p>
          <a:p>
            <a:r>
              <a:rPr lang="en-US" dirty="0" smtClean="0"/>
              <a:t>Email Address:</a:t>
            </a:r>
          </a:p>
          <a:p>
            <a:r>
              <a:rPr lang="en-US" dirty="0" smtClean="0"/>
              <a:t>Any other: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fld id="{4156CE58-A6C7-4D8B-B1A4-D956AF14D676}" type="datetimeFigureOut">
              <a:rPr lang="en-US" smtClean="0"/>
              <a:pPr/>
              <a:t>3/27/2017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-1" y="2647951"/>
            <a:ext cx="9144000" cy="781050"/>
          </a:xfrm>
        </p:spPr>
        <p:txBody>
          <a:bodyPr/>
          <a:lstStyle>
            <a:lvl1pPr algn="r">
              <a:defRPr baseline="0">
                <a:latin typeface="Myriad Pro" panose="020B0503030403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534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520825"/>
            <a:ext cx="820873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4156CE58-A6C7-4D8B-B1A4-D956AF14D676}" type="datetimeFigureOut">
              <a:rPr lang="en-US" smtClean="0"/>
              <a:pPr/>
              <a:t>3/27/2017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" y="432594"/>
            <a:ext cx="9144000" cy="781050"/>
          </a:xfrm>
        </p:spPr>
        <p:txBody>
          <a:bodyPr/>
          <a:lstStyle>
            <a:lvl1pPr algn="l">
              <a:defRPr baseline="0">
                <a:latin typeface="Myriad Pro" panose="020B0503030403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665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68314"/>
            <a:ext cx="7886700" cy="741362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CE58-A6C7-4D8B-B1A4-D956AF14D676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12750" y="1520825"/>
            <a:ext cx="820873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113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CE58-A6C7-4D8B-B1A4-D956AF14D676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03225" y="1606550"/>
            <a:ext cx="4949825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447675"/>
            <a:ext cx="9144000" cy="781050"/>
          </a:xfrm>
        </p:spPr>
        <p:txBody>
          <a:bodyPr/>
          <a:lstStyle>
            <a:lvl1pPr algn="r">
              <a:defRPr baseline="0">
                <a:latin typeface="Myriad Pro" panose="020B0503030403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03236" y="2331022"/>
            <a:ext cx="2290579" cy="267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74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468314"/>
            <a:ext cx="9144000" cy="741362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86526"/>
            <a:ext cx="2057400" cy="365125"/>
          </a:xfrm>
        </p:spPr>
        <p:txBody>
          <a:bodyPr/>
          <a:lstStyle/>
          <a:p>
            <a:fld id="{4156CE58-A6C7-4D8B-B1A4-D956AF14D676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2750" y="1520825"/>
            <a:ext cx="820873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365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86526"/>
            <a:ext cx="2057400" cy="365125"/>
          </a:xfrm>
        </p:spPr>
        <p:txBody>
          <a:bodyPr/>
          <a:lstStyle/>
          <a:p>
            <a:fld id="{4156CE58-A6C7-4D8B-B1A4-D956AF14D676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37000" y="1568450"/>
            <a:ext cx="494982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447675"/>
            <a:ext cx="9144000" cy="781050"/>
          </a:xfrm>
        </p:spPr>
        <p:txBody>
          <a:bodyPr/>
          <a:lstStyle>
            <a:lvl1pPr algn="r">
              <a:defRPr baseline="0">
                <a:latin typeface="Myriad Pro" panose="020B0503030403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084" y="1568450"/>
            <a:ext cx="3412631" cy="472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CE58-A6C7-4D8B-B1A4-D956AF14D676}" type="datetimeFigureOut">
              <a:rPr lang="en-US" smtClean="0"/>
              <a:pPr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79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468314"/>
            <a:ext cx="9144000" cy="741362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86526"/>
            <a:ext cx="2057400" cy="365125"/>
          </a:xfrm>
        </p:spPr>
        <p:txBody>
          <a:bodyPr/>
          <a:lstStyle/>
          <a:p>
            <a:fld id="{4156CE58-A6C7-4D8B-B1A4-D956AF14D676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2750" y="1520825"/>
            <a:ext cx="820873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214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CE58-A6C7-4D8B-B1A4-D956AF14D676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03225" y="1606550"/>
            <a:ext cx="4949825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447675"/>
            <a:ext cx="9144000" cy="781050"/>
          </a:xfrm>
        </p:spPr>
        <p:txBody>
          <a:bodyPr/>
          <a:lstStyle>
            <a:lvl1pPr algn="r">
              <a:defRPr baseline="0">
                <a:latin typeface="Myriad Pro" panose="020B0503030403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79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CE58-A6C7-4D8B-B1A4-D956AF14D676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3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CE58-A6C7-4D8B-B1A4-D956AF14D676}" type="datetimeFigureOut">
              <a:rPr lang="en-US" smtClean="0"/>
              <a:pPr/>
              <a:t>3/27/2017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5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CE58-A6C7-4D8B-B1A4-D956AF14D676}" type="datetimeFigureOut">
              <a:rPr lang="en-US" smtClean="0"/>
              <a:pPr/>
              <a:t>3/27/2017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02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CE58-A6C7-4D8B-B1A4-D956AF14D676}" type="datetimeFigureOut">
              <a:rPr lang="en-US" smtClean="0"/>
              <a:pPr/>
              <a:t>3/27/2017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0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CE58-A6C7-4D8B-B1A4-D956AF14D676}" type="datetimeFigureOut">
              <a:rPr lang="en-US" smtClean="0"/>
              <a:pPr/>
              <a:t>3/27/2017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92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CE58-A6C7-4D8B-B1A4-D956AF14D676}" type="datetimeFigureOut">
              <a:rPr lang="en-US" smtClean="0"/>
              <a:pPr/>
              <a:t>3/27/2017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972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CE58-A6C7-4D8B-B1A4-D956AF14D676}" type="datetimeFigureOut">
              <a:rPr lang="en-US" smtClean="0"/>
              <a:pPr/>
              <a:t>3/27/2017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446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6CE58-A6C7-4D8B-B1A4-D956AF14D676}" type="datetimeFigureOut">
              <a:rPr lang="en-US" smtClean="0"/>
              <a:pPr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7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4" r:id="rId13"/>
    <p:sldLayoutId id="2147483661" r:id="rId14"/>
    <p:sldLayoutId id="2147483662" r:id="rId15"/>
    <p:sldLayoutId id="2147483663" r:id="rId16"/>
    <p:sldLayoutId id="2147483672" r:id="rId17"/>
    <p:sldLayoutId id="2147483674" r:id="rId18"/>
    <p:sldLayoutId id="2147483675" r:id="rId19"/>
    <p:sldLayoutId id="2147483676" r:id="rId20"/>
    <p:sldLayoutId id="2147483678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s.iowa.gov/docs/iac/chapter/02-01-2017.567.22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wrc.uni.edu/iaea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iowacleanair.gov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tre.iastate.edu/erosion/manuals/streambank_erosion.pdf" TargetMode="External"/><Relationship Id="rId2" Type="http://schemas.openxmlformats.org/officeDocument/2006/relationships/hyperlink" Target="http://www.ctre.iastate.edu/erosion/manuals/const_erosion.pdf" TargetMode="Externa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wrc.uni.edu/regulatory-information#storm-water-general-permits" TargetMode="External"/><Relationship Id="rId2" Type="http://schemas.openxmlformats.org/officeDocument/2006/relationships/hyperlink" Target="http://www.iowadnr.gov/Environmental-Protection/Water-Quality/NPDES-Storm-Water" TargetMode="Externa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iwrc.uni.edu/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9144000" cy="405245"/>
          </a:xfrm>
          <a:prstGeom prst="rect">
            <a:avLst/>
          </a:prstGeom>
          <a:solidFill>
            <a:srgbClr val="522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52755"/>
            <a:ext cx="9144000" cy="405245"/>
          </a:xfrm>
          <a:prstGeom prst="rect">
            <a:avLst/>
          </a:prstGeom>
          <a:solidFill>
            <a:srgbClr val="522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4" b="48465"/>
          <a:stretch/>
        </p:blipFill>
        <p:spPr>
          <a:xfrm>
            <a:off x="41564" y="77710"/>
            <a:ext cx="4575057" cy="2909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9" b="53912"/>
          <a:stretch/>
        </p:blipFill>
        <p:spPr>
          <a:xfrm>
            <a:off x="4763143" y="6525490"/>
            <a:ext cx="4261113" cy="2597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11967" y="3508310"/>
            <a:ext cx="8903267" cy="2799184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765" y="2416219"/>
            <a:ext cx="897367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Iowa Waste Reduction Center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iwrc.uni.edu</a:t>
            </a:r>
          </a:p>
          <a:p>
            <a:pPr algn="ctr">
              <a:lnSpc>
                <a:spcPct val="150000"/>
              </a:lnSpc>
            </a:pPr>
            <a:endParaRPr lang="en-US" sz="28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Jennifer Wittenburg - Program Manager</a:t>
            </a:r>
          </a:p>
          <a:p>
            <a:pPr algn="ctr"/>
            <a:r>
              <a:rPr lang="en-US" sz="4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Jim Olson – </a:t>
            </a:r>
            <a:r>
              <a:rPr lang="en-US" sz="4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Director</a:t>
            </a:r>
            <a:endParaRPr lang="en-US" sz="40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7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40308" y="1651917"/>
            <a:ext cx="3331675" cy="4716856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B9BD5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7975" y="1562100"/>
            <a:ext cx="8479670" cy="469874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Direct fired equipment burning natural gas &lt; 10 </a:t>
            </a:r>
            <a:r>
              <a:rPr lang="en-US" dirty="0" err="1" smtClean="0"/>
              <a:t>mmbtu</a:t>
            </a:r>
            <a:r>
              <a:rPr lang="en-US" dirty="0" smtClean="0"/>
              <a:t>/</a:t>
            </a:r>
            <a:r>
              <a:rPr lang="en-US" dirty="0" err="1" smtClean="0"/>
              <a:t>hr</a:t>
            </a:r>
            <a:endParaRPr lang="en-US" dirty="0" smtClean="0"/>
          </a:p>
          <a:p>
            <a:r>
              <a:rPr lang="en-US" dirty="0" smtClean="0"/>
              <a:t>Direct fired equipment burning fuel oil &lt; 1 </a:t>
            </a:r>
            <a:r>
              <a:rPr lang="en-US" dirty="0" err="1" smtClean="0"/>
              <a:t>mmbtu</a:t>
            </a:r>
            <a:r>
              <a:rPr lang="en-US" dirty="0" smtClean="0"/>
              <a:t>/</a:t>
            </a:r>
            <a:r>
              <a:rPr lang="en-US" dirty="0" err="1" smtClean="0"/>
              <a:t>hr</a:t>
            </a:r>
            <a:endParaRPr lang="en-US" dirty="0" smtClean="0"/>
          </a:p>
          <a:p>
            <a:r>
              <a:rPr lang="en-US" dirty="0" smtClean="0"/>
              <a:t>Nonproduction equipment </a:t>
            </a:r>
            <a:r>
              <a:rPr lang="en-US" b="1" dirty="0" smtClean="0"/>
              <a:t>or</a:t>
            </a:r>
            <a:r>
              <a:rPr lang="en-US" dirty="0" smtClean="0"/>
              <a:t> equipment vented indoors used for: cutting, machining, sawing, grinding, shot/sandblasting, etc.</a:t>
            </a:r>
          </a:p>
          <a:p>
            <a:r>
              <a:rPr lang="en-US" dirty="0" smtClean="0"/>
              <a:t>Manually operated equipment used for a variety of purposes</a:t>
            </a:r>
          </a:p>
          <a:p>
            <a:r>
              <a:rPr lang="en-US" dirty="0"/>
              <a:t>Indoor vented powder coating equipment with filters</a:t>
            </a:r>
          </a:p>
          <a:p>
            <a:r>
              <a:rPr lang="en-US" dirty="0"/>
              <a:t>Welding with various usage limitations</a:t>
            </a:r>
          </a:p>
          <a:p>
            <a:r>
              <a:rPr lang="en-US" dirty="0"/>
              <a:t>Small Unit </a:t>
            </a:r>
            <a:r>
              <a:rPr lang="en-US" dirty="0" smtClean="0"/>
              <a:t>Exemption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A complete list of exemptions can be found in the </a:t>
            </a:r>
          </a:p>
          <a:p>
            <a:pPr marL="0" indent="0" algn="ctr">
              <a:buNone/>
            </a:pPr>
            <a:r>
              <a:rPr lang="en-US" b="1" dirty="0" smtClean="0">
                <a:hlinkClick r:id="rId3"/>
              </a:rPr>
              <a:t>Iowa Administrative Code: 567 IAC 22.1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419100"/>
            <a:ext cx="9144000" cy="78105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Air Quality Permit Exemptions</a:t>
            </a:r>
            <a:endParaRPr lang="en-US" sz="4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AutoShape 4" descr="Image result for liais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5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6541" y="462348"/>
            <a:ext cx="8830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Permit Options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type="body" idx="1"/>
          </p:nvPr>
        </p:nvSpPr>
        <p:spPr>
          <a:xfrm>
            <a:off x="116541" y="1609637"/>
            <a:ext cx="6666814" cy="464187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Permit-by-Rule: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($100 fee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surface coating operations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Registrations: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Engines &lt;400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hp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Grain Elevators (Group 1)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($100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fee)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Permit Templates: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($100 fee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Aggregate Processing Facilities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Asphalt Plants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Concrete Batch Plants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Gasoline Bulk Plants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Grain Elevators (Group 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+mn-lt"/>
            </a:endParaRPr>
          </a:p>
          <a:p>
            <a:pPr lvl="1"/>
            <a:endParaRPr lang="en-US" sz="2000" dirty="0" smtClean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83925">
            <a:off x="5687664" y="2222278"/>
            <a:ext cx="3185723" cy="24677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39638">
            <a:off x="4580928" y="3377684"/>
            <a:ext cx="3247859" cy="252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3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40308" y="1651917"/>
            <a:ext cx="3331675" cy="4716856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B9BD5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7975" y="1651917"/>
            <a:ext cx="8479670" cy="624752"/>
          </a:xfrm>
        </p:spPr>
        <p:txBody>
          <a:bodyPr>
            <a:normAutofit/>
          </a:bodyPr>
          <a:lstStyle/>
          <a:p>
            <a:r>
              <a:rPr lang="en-US" dirty="0" smtClean="0"/>
              <a:t>Requires submittal of construction permit application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4190" y="438077"/>
            <a:ext cx="9144000" cy="78105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Air Quality Construction Permit</a:t>
            </a:r>
            <a:endParaRPr lang="en-US" sz="4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AutoShape 4" descr="Image result for liais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69483580"/>
              </p:ext>
            </p:extLst>
          </p:nvPr>
        </p:nvGraphicFramePr>
        <p:xfrm>
          <a:off x="460375" y="1838129"/>
          <a:ext cx="8305768" cy="2413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60375" y="4124131"/>
            <a:ext cx="81331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DNR permit application fees apply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Minor Sources : $385/application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Major Sources: $115/hour for engineer review</a:t>
            </a:r>
          </a:p>
        </p:txBody>
      </p:sp>
    </p:spTree>
    <p:extLst>
      <p:ext uri="{BB962C8B-B14F-4D97-AF65-F5344CB8AC3E}">
        <p14:creationId xmlns:p14="http://schemas.microsoft.com/office/powerpoint/2010/main" val="241332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40308" y="1651917"/>
            <a:ext cx="3331675" cy="4716856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B9BD5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7975" y="1734501"/>
            <a:ext cx="8479670" cy="44143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Emissions Inventory</a:t>
            </a:r>
          </a:p>
          <a:p>
            <a:pPr lvl="1"/>
            <a:r>
              <a:rPr lang="en-US" dirty="0" smtClean="0"/>
              <a:t>Minor Sources – once every three years</a:t>
            </a:r>
          </a:p>
          <a:p>
            <a:pPr lvl="1"/>
            <a:r>
              <a:rPr lang="en-US" dirty="0" smtClean="0"/>
              <a:t>Major Sources – annual requirement</a:t>
            </a:r>
          </a:p>
          <a:p>
            <a:pPr lvl="1"/>
            <a:endParaRPr lang="en-US" dirty="0"/>
          </a:p>
          <a:p>
            <a:r>
              <a:rPr lang="en-US" dirty="0" smtClean="0"/>
              <a:t>National Emissions Standards for Hazardous Air Pollutants (NESHAP)</a:t>
            </a:r>
          </a:p>
          <a:p>
            <a:pPr lvl="1"/>
            <a:r>
              <a:rPr lang="en-US" dirty="0" smtClean="0"/>
              <a:t>Approximately 50 / 120 affect Iowa facilities</a:t>
            </a:r>
          </a:p>
          <a:p>
            <a:pPr lvl="2"/>
            <a:r>
              <a:rPr lang="en-US" dirty="0" smtClean="0"/>
              <a:t>Boilers</a:t>
            </a:r>
          </a:p>
          <a:p>
            <a:pPr lvl="2"/>
            <a:r>
              <a:rPr lang="en-US" dirty="0" smtClean="0"/>
              <a:t>Dry Cleaners</a:t>
            </a:r>
          </a:p>
          <a:p>
            <a:pPr lvl="2"/>
            <a:r>
              <a:rPr lang="en-US" dirty="0"/>
              <a:t>Gasoline (dispensing/bulk plants/terminals)</a:t>
            </a:r>
          </a:p>
          <a:p>
            <a:pPr lvl="2"/>
            <a:r>
              <a:rPr lang="en-US" dirty="0" smtClean="0"/>
              <a:t>Metal Fabrication and Finishing</a:t>
            </a:r>
          </a:p>
          <a:p>
            <a:pPr lvl="2"/>
            <a:r>
              <a:rPr lang="en-US" dirty="0" smtClean="0"/>
              <a:t>Surface Coating</a:t>
            </a:r>
            <a:endParaRPr lang="en-US" dirty="0" smtClean="0"/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4190" y="438077"/>
            <a:ext cx="9144000" cy="78105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Additional Requirements</a:t>
            </a:r>
            <a:endParaRPr lang="en-US" sz="4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AutoShape 4" descr="Image result for liais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6539" y="463259"/>
            <a:ext cx="8830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 Resources, Tools &amp; Assistance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3214" y="1366725"/>
            <a:ext cx="89607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Iowa Air Emissions Assistance Program </a:t>
            </a:r>
            <a:r>
              <a:rPr lang="en-US" sz="2000" dirty="0"/>
              <a:t>(≤ 100 employees)</a:t>
            </a:r>
          </a:p>
          <a:p>
            <a:pPr lvl="1"/>
            <a:r>
              <a:rPr lang="en-US" sz="2800" dirty="0">
                <a:hlinkClick r:id="rId3"/>
              </a:rPr>
              <a:t>https://iwrc.uni.edu/iaeap</a:t>
            </a: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Compliance assistance &amp; tools </a:t>
            </a:r>
            <a:r>
              <a:rPr lang="en-US" sz="2400" dirty="0"/>
              <a:t>(i.e., calculators &amp; tutorials)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Technical assistance </a:t>
            </a:r>
            <a:r>
              <a:rPr lang="en-US" sz="2400" dirty="0"/>
              <a:t>(on-site, detailed or brief)</a:t>
            </a:r>
          </a:p>
          <a:p>
            <a:r>
              <a:rPr lang="en-US" sz="2800" dirty="0" smtClean="0"/>
              <a:t>Iowa </a:t>
            </a:r>
            <a:r>
              <a:rPr lang="en-US" sz="2800" dirty="0" smtClean="0"/>
              <a:t>Department of Natural Resources </a:t>
            </a:r>
          </a:p>
          <a:p>
            <a:pPr lvl="1"/>
            <a:r>
              <a:rPr lang="en-US" sz="2800" dirty="0" smtClean="0">
                <a:hlinkClick r:id="rId4"/>
              </a:rPr>
              <a:t>www.iowacleanair.gov</a:t>
            </a:r>
            <a:endParaRPr lang="en-US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Permitting forms, fact sheets, tools, regulatory guidance &amp; frequently asked questions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Detailed information related to open burning, asbestos and fugitive dust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Permit Hotline: 877-AIR-IOWA (877-247-4692)</a:t>
            </a:r>
          </a:p>
          <a:p>
            <a:pPr lvl="1"/>
            <a:endParaRPr lang="en-US" sz="1400" dirty="0" smtClean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79718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+mn-lt"/>
              </a:rPr>
              <a:t>Iowa Storm Water Quality Regulations</a:t>
            </a:r>
            <a:endParaRPr lang="en-US" sz="36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19725" y="1476375"/>
            <a:ext cx="3533775" cy="4743450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3225" y="1606550"/>
            <a:ext cx="8550275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Who must apply for a storm water </a:t>
            </a:r>
            <a:r>
              <a:rPr lang="en-US" u="sng" dirty="0" smtClean="0"/>
              <a:t>General Permit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 smtClean="0"/>
              <a:t>Certain </a:t>
            </a:r>
            <a:r>
              <a:rPr lang="en-US" dirty="0"/>
              <a:t>types on industrial and commercial </a:t>
            </a:r>
            <a:r>
              <a:rPr lang="en-US" dirty="0" smtClean="0"/>
              <a:t>facilities (GP1</a:t>
            </a:r>
            <a:r>
              <a:rPr lang="en-US" dirty="0"/>
              <a:t>)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Construction activities (more than 1 acre disturbed soil) (GP2</a:t>
            </a:r>
            <a:r>
              <a:rPr lang="en-US" dirty="0" smtClean="0"/>
              <a:t>)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 smtClean="0"/>
              <a:t>Asphalt/concrete plants, rock crushers &amp; quarries (GP3)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 smtClean="0"/>
              <a:t> Large community storm water sewer systems (MS4)</a:t>
            </a:r>
          </a:p>
          <a:p>
            <a:r>
              <a:rPr lang="en-US" sz="2400" dirty="0" smtClean="0"/>
              <a:t>Who </a:t>
            </a:r>
            <a:r>
              <a:rPr lang="en-US" sz="2400" dirty="0"/>
              <a:t>must apply for a storm water </a:t>
            </a:r>
            <a:r>
              <a:rPr lang="en-US" sz="2400" u="sng" dirty="0" smtClean="0"/>
              <a:t>Individual </a:t>
            </a:r>
            <a:r>
              <a:rPr lang="en-US" sz="2400" u="sng" dirty="0"/>
              <a:t>Permit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 smtClean="0"/>
              <a:t>Facilities and </a:t>
            </a:r>
            <a:r>
              <a:rPr lang="en-US" dirty="0"/>
              <a:t>construction </a:t>
            </a:r>
            <a:r>
              <a:rPr lang="en-US" dirty="0" smtClean="0"/>
              <a:t>sites </a:t>
            </a:r>
            <a:r>
              <a:rPr lang="en-US" dirty="0"/>
              <a:t>that may temporarily degrade an </a:t>
            </a:r>
            <a:r>
              <a:rPr lang="en-US" i="1" dirty="0" smtClean="0"/>
              <a:t>Outstanding </a:t>
            </a:r>
            <a:r>
              <a:rPr lang="en-US" i="1" dirty="0"/>
              <a:t>National Resource Water or Outstanding State Resource </a:t>
            </a:r>
            <a:r>
              <a:rPr lang="en-US" i="1" dirty="0" smtClean="0"/>
              <a:t>Water</a:t>
            </a:r>
            <a:r>
              <a:rPr lang="en-US" dirty="0" smtClean="0"/>
              <a:t>*</a:t>
            </a:r>
            <a:endParaRPr lang="en-US" dirty="0"/>
          </a:p>
          <a:p>
            <a:pPr marL="457200" lvl="1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r>
              <a:rPr lang="en-US" sz="1800" dirty="0" smtClean="0"/>
              <a:t>* Contact IWRC or DNR for determination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4229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+mn-lt"/>
              </a:rPr>
              <a:t>Iowa Storm Water Quality Regulations</a:t>
            </a:r>
            <a:endParaRPr lang="en-US" sz="36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19725" y="1476375"/>
            <a:ext cx="3533775" cy="4743450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3225" y="1606550"/>
            <a:ext cx="8550275" cy="4351338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dirty="0" smtClean="0"/>
              <a:t>Construction activity that disturbs &gt; one acre (GP2)</a:t>
            </a:r>
          </a:p>
          <a:p>
            <a:pPr lvl="1" fontAlgn="base">
              <a:buSzPct val="75000"/>
              <a:buFont typeface="Wingdings" panose="05000000000000000000" pitchFamily="2" charset="2"/>
              <a:buChar char="Ø"/>
            </a:pPr>
            <a:r>
              <a:rPr lang="en-US" dirty="0" smtClean="0"/>
              <a:t>Permit required before </a:t>
            </a:r>
            <a:r>
              <a:rPr lang="en-US" dirty="0"/>
              <a:t>any soil is disturbed at the site. </a:t>
            </a:r>
            <a:endParaRPr lang="en-US" dirty="0" smtClean="0"/>
          </a:p>
          <a:p>
            <a:pPr lvl="1" fontAlgn="base">
              <a:buSzPct val="75000"/>
              <a:buFont typeface="Wingdings" panose="05000000000000000000" pitchFamily="2" charset="2"/>
              <a:buChar char="Ø"/>
            </a:pPr>
            <a:r>
              <a:rPr lang="en-US" dirty="0" smtClean="0"/>
              <a:t>Permit </a:t>
            </a:r>
            <a:r>
              <a:rPr lang="en-US" dirty="0"/>
              <a:t>coverage must be continued until all </a:t>
            </a:r>
            <a:r>
              <a:rPr lang="en-US" dirty="0" smtClean="0"/>
              <a:t>construction is </a:t>
            </a:r>
            <a:r>
              <a:rPr lang="en-US" dirty="0"/>
              <a:t>completed </a:t>
            </a:r>
            <a:r>
              <a:rPr lang="en-US" dirty="0" smtClean="0"/>
              <a:t> and </a:t>
            </a:r>
            <a:r>
              <a:rPr lang="en-US" dirty="0"/>
              <a:t>the </a:t>
            </a:r>
            <a:r>
              <a:rPr lang="en-US" dirty="0" smtClean="0"/>
              <a:t>ground </a:t>
            </a:r>
            <a:r>
              <a:rPr lang="en-US" dirty="0"/>
              <a:t>is completely stabilized with a permanent, perennial, vegetative cover</a:t>
            </a:r>
            <a:r>
              <a:rPr lang="en-US" dirty="0" smtClean="0"/>
              <a:t>.</a:t>
            </a:r>
          </a:p>
          <a:p>
            <a:pPr lvl="1" fontAlgn="base">
              <a:buSzPct val="75000"/>
              <a:buFont typeface="Wingdings" panose="05000000000000000000" pitchFamily="2" charset="2"/>
              <a:buChar char="Ø"/>
            </a:pPr>
            <a:r>
              <a:rPr lang="en-US" dirty="0" smtClean="0"/>
              <a:t>Construction must be done following the recommendations in these DNR documents:</a:t>
            </a:r>
          </a:p>
          <a:p>
            <a:pPr marL="457200" lvl="1" indent="0" fontAlgn="base">
              <a:buSzPct val="75000"/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u="sng" dirty="0" smtClean="0"/>
              <a:t>Iowa Construction Site Erosion Control</a:t>
            </a:r>
            <a:r>
              <a:rPr lang="en-US" dirty="0" smtClean="0"/>
              <a:t>*</a:t>
            </a:r>
            <a:endParaRPr lang="en-US" sz="1600" dirty="0"/>
          </a:p>
          <a:p>
            <a:pPr marL="914400" lvl="2" indent="0" fontAlgn="base">
              <a:buSzPct val="75000"/>
              <a:buNone/>
            </a:pPr>
            <a:r>
              <a:rPr lang="en-US" sz="2400" dirty="0" smtClean="0"/>
              <a:t>- </a:t>
            </a:r>
            <a:r>
              <a:rPr lang="en-US" sz="2400" u="sng" dirty="0" smtClean="0"/>
              <a:t>How to Control Streambank Erosion</a:t>
            </a:r>
            <a:r>
              <a:rPr lang="en-US" sz="2400" dirty="0" smtClean="0"/>
              <a:t>**</a:t>
            </a:r>
          </a:p>
          <a:p>
            <a:pPr marL="457200" lvl="1" indent="0" fontAlgn="base">
              <a:buSzPct val="75000"/>
              <a:buNone/>
            </a:pPr>
            <a:endParaRPr lang="en-US" sz="1600" u="sng" dirty="0" smtClean="0"/>
          </a:p>
          <a:p>
            <a:pPr lvl="1" fontAlgn="base">
              <a:buSzPct val="75000"/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457200" lvl="1" indent="0" fontAlgn="base">
              <a:buNone/>
            </a:pPr>
            <a:r>
              <a:rPr lang="en-US" sz="1700" dirty="0"/>
              <a:t> </a:t>
            </a:r>
            <a:r>
              <a:rPr lang="en-US" sz="1700" dirty="0" smtClean="0"/>
              <a:t>*  </a:t>
            </a:r>
            <a:r>
              <a:rPr lang="en-US" sz="1700" dirty="0" smtClean="0">
                <a:hlinkClick r:id="rId2"/>
              </a:rPr>
              <a:t>http</a:t>
            </a:r>
            <a:r>
              <a:rPr lang="en-US" sz="1700" dirty="0">
                <a:hlinkClick r:id="rId2"/>
              </a:rPr>
              <a:t>://</a:t>
            </a:r>
            <a:r>
              <a:rPr lang="en-US" sz="1700" dirty="0" smtClean="0">
                <a:hlinkClick r:id="rId2"/>
              </a:rPr>
              <a:t>www.ctre.iastate.edu/erosion/manuals/const_erosion.pdf</a:t>
            </a:r>
            <a:endParaRPr lang="en-US" sz="1700" dirty="0" smtClean="0"/>
          </a:p>
          <a:p>
            <a:pPr marL="457200" lvl="1" indent="0" fontAlgn="base">
              <a:buNone/>
            </a:pPr>
            <a:r>
              <a:rPr lang="en-US" sz="1700" dirty="0"/>
              <a:t>** </a:t>
            </a:r>
            <a:r>
              <a:rPr lang="en-US" sz="1700" dirty="0">
                <a:hlinkClick r:id="rId3"/>
              </a:rPr>
              <a:t>http://</a:t>
            </a:r>
            <a:r>
              <a:rPr lang="en-US" sz="1700" dirty="0" smtClean="0">
                <a:hlinkClick r:id="rId3"/>
              </a:rPr>
              <a:t>www.ctre.iastate.edu/erosion/manuals/streambank_erosion.pdf</a:t>
            </a:r>
            <a:endParaRPr lang="en-US" sz="1700" dirty="0" smtClean="0"/>
          </a:p>
          <a:p>
            <a:pPr marL="457200" lvl="1" indent="0" fontAlgn="base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8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+mn-lt"/>
              </a:rPr>
              <a:t>Iowa Storm Water Quality Regulations</a:t>
            </a:r>
            <a:endParaRPr lang="en-US" sz="36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19725" y="1476375"/>
            <a:ext cx="3533775" cy="4743450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3225" y="1606550"/>
            <a:ext cx="8550275" cy="4351338"/>
          </a:xfrm>
        </p:spPr>
        <p:txBody>
          <a:bodyPr/>
          <a:lstStyle/>
          <a:p>
            <a:r>
              <a:rPr lang="en-US" dirty="0" smtClean="0"/>
              <a:t>Application process for General Permit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 smtClean="0"/>
              <a:t>Prepare a Storm Water Pollution Prevention Plan (SWPPP)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 smtClean="0"/>
              <a:t>Public notice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 smtClean="0"/>
              <a:t>Submit Notice of Intent (permit application form)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 smtClean="0"/>
              <a:t>Pay applicable permit fees (one year - $175)</a:t>
            </a:r>
          </a:p>
          <a:p>
            <a:r>
              <a:rPr lang="en-US" dirty="0" smtClean="0"/>
              <a:t>Must submit a Notice of Discontinuation when construction is completed and stabilization of soil has been completed.</a:t>
            </a:r>
          </a:p>
          <a:p>
            <a:pPr marL="0" indent="0">
              <a:buSzPct val="75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1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+mn-lt"/>
              </a:rPr>
              <a:t>Iowa Storm Water Assistance</a:t>
            </a:r>
            <a:endParaRPr lang="en-US" sz="36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19725" y="1476375"/>
            <a:ext cx="3533775" cy="4743450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3225" y="1606550"/>
            <a:ext cx="8550275" cy="4351338"/>
          </a:xfrm>
        </p:spPr>
        <p:txBody>
          <a:bodyPr>
            <a:normAutofit/>
          </a:bodyPr>
          <a:lstStyle/>
          <a:p>
            <a:r>
              <a:rPr lang="en-US" dirty="0"/>
              <a:t>Iowa Department of Natural Resources 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www.iowadnr.gov/Environmental-Protection/Water-Quality/NPDES-Storm-Water</a:t>
            </a:r>
            <a:endParaRPr lang="en-US" dirty="0" smtClean="0"/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 smtClean="0"/>
              <a:t>515/725-8415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pPr marL="457200" indent="-457200"/>
            <a:r>
              <a:rPr lang="en-US" sz="3200" dirty="0" smtClean="0"/>
              <a:t>Iowa Waste Reduction Center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iwrc.uni.edu/regulatory-information#storm-water-general-permits</a:t>
            </a:r>
            <a:endParaRPr lang="en-US" dirty="0" smtClean="0"/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 smtClean="0"/>
              <a:t>319/273-8905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43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6539" y="463259"/>
            <a:ext cx="8830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IWRC - Additional Services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3214" y="1366725"/>
            <a:ext cx="89607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On-Site Review Program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Free, non-regulatory, confidential services for Iowa businesses with </a:t>
            </a:r>
            <a:r>
              <a:rPr lang="en-US" sz="2800" u="sng" dirty="0"/>
              <a:t>&lt;</a:t>
            </a:r>
            <a:r>
              <a:rPr lang="en-US" sz="2800" dirty="0"/>
              <a:t> 200 </a:t>
            </a:r>
            <a:r>
              <a:rPr lang="en-US" sz="2800" dirty="0" smtClean="0"/>
              <a:t>employees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1" r="7281"/>
          <a:stretch/>
        </p:blipFill>
        <p:spPr>
          <a:xfrm>
            <a:off x="4653515" y="3289955"/>
            <a:ext cx="4293259" cy="2966141"/>
          </a:xfrm>
          <a:prstGeom prst="rect">
            <a:avLst/>
          </a:prstGeom>
          <a:effectLst>
            <a:outerShdw blurRad="139700" dist="76200" dir="2700000" sx="101000" sy="101000" algn="tl" rotWithShape="0">
              <a:prstClr val="black"/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50448" y="2751720"/>
            <a:ext cx="43457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Provides comprehensive environmental compliance / technical </a:t>
            </a:r>
            <a:r>
              <a:rPr lang="en-US" sz="2800" dirty="0" smtClean="0"/>
              <a:t>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Conducted over 6,000 state-wide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0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4645" y="419877"/>
            <a:ext cx="7886700" cy="774247"/>
          </a:xfrm>
        </p:spPr>
        <p:txBody>
          <a:bodyPr>
            <a:norm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Intent of this Presentation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type="body" idx="1"/>
          </p:nvPr>
        </p:nvSpPr>
        <p:spPr>
          <a:xfrm>
            <a:off x="530582" y="1668982"/>
            <a:ext cx="7886700" cy="4237296"/>
          </a:xfrm>
        </p:spPr>
        <p:txBody>
          <a:bodyPr>
            <a:normAutofit lnSpcReduction="10000"/>
          </a:bodyPr>
          <a:lstStyle/>
          <a:p>
            <a:r>
              <a:rPr lang="en-US" altLang="en-US" b="1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Outline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Briefly explain who we 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Provide an overview of Iowa’s air quality regulations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Provide an overview of Iowa’s storm water regulations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Identify resources available to Iowa small businesses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Introduce other IWRC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r>
              <a:rPr lang="en-US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Goal: 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to provide you with a </a:t>
            </a: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basic understanding of air and water quality and other environmental regulations and share resources available to you and your clients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916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4116" y="1540562"/>
            <a:ext cx="49511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Painter </a:t>
            </a:r>
            <a:r>
              <a:rPr lang="en-US" b="1" dirty="0"/>
              <a:t>Training</a:t>
            </a:r>
            <a:endParaRPr lang="en-US" dirty="0"/>
          </a:p>
          <a:p>
            <a:pPr marL="914400" lvl="1" indent="-457200"/>
            <a:r>
              <a:rPr lang="en-US" sz="2800" dirty="0"/>
              <a:t>Classroom, in-booth and virtual training</a:t>
            </a:r>
          </a:p>
          <a:p>
            <a:pPr marL="914400" lvl="1" indent="-457200"/>
            <a:r>
              <a:rPr lang="en-US" sz="2800" dirty="0"/>
              <a:t>Customized training available</a:t>
            </a:r>
          </a:p>
          <a:p>
            <a:pPr marL="914400" lvl="1" indent="-457200"/>
            <a:r>
              <a:rPr lang="en-US" sz="2800" dirty="0"/>
              <a:t>Fee-for-service program</a:t>
            </a:r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428821"/>
            <a:ext cx="9001125" cy="781050"/>
          </a:xfrm>
        </p:spPr>
        <p:txBody>
          <a:bodyPr/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IWRC – Additional Services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8" name="Picture 4" descr="VirtualPaint Mil Build Accumul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308" y="3814641"/>
            <a:ext cx="3261674" cy="226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20" y="1634830"/>
            <a:ext cx="3553815" cy="21798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61" y="4239600"/>
            <a:ext cx="2797247" cy="209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0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6539" y="463259"/>
            <a:ext cx="8830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IWRC Resources and Tools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7154" y="1683965"/>
            <a:ext cx="804900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Visit </a:t>
            </a:r>
            <a:r>
              <a:rPr lang="en-US" sz="2800" dirty="0"/>
              <a:t>us at: </a:t>
            </a:r>
            <a:r>
              <a:rPr lang="en-US" sz="2800" dirty="0">
                <a:hlinkClick r:id="rId2"/>
              </a:rPr>
              <a:t>https://iwrc.uni.edu</a:t>
            </a:r>
            <a:endParaRPr lang="en-US" sz="2800" dirty="0"/>
          </a:p>
          <a:p>
            <a:r>
              <a:rPr lang="en-US" sz="2800" dirty="0"/>
              <a:t>Call us at: </a:t>
            </a:r>
            <a:r>
              <a:rPr lang="en-US" sz="2800" dirty="0" smtClean="0"/>
              <a:t>319-273-8905 or 800-422-3109</a:t>
            </a:r>
            <a:endParaRPr lang="en-US" sz="2800" dirty="0"/>
          </a:p>
          <a:p>
            <a:endParaRPr lang="en-US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Regulatory </a:t>
            </a:r>
            <a:r>
              <a:rPr lang="en-US" sz="2800" dirty="0"/>
              <a:t>summaries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Vendor </a:t>
            </a:r>
            <a:r>
              <a:rPr lang="en-US" sz="2800" dirty="0" smtClean="0"/>
              <a:t>lists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Direct one-on-one assistance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Record keeping assistance tools</a:t>
            </a:r>
          </a:p>
          <a:p>
            <a:pPr lvl="1"/>
            <a:endParaRPr lang="en-US" sz="2800" dirty="0"/>
          </a:p>
        </p:txBody>
      </p:sp>
      <p:pic>
        <p:nvPicPr>
          <p:cNvPr id="15" name="Picture 6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723" y="4028234"/>
            <a:ext cx="2811435" cy="208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22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464" y="716973"/>
            <a:ext cx="810490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QUESTIONS??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2400" dirty="0" smtClean="0"/>
              <a:t>Jennifer Wittenburg - </a:t>
            </a:r>
            <a:r>
              <a:rPr lang="en-US" sz="2400" dirty="0" smtClean="0"/>
              <a:t>jennifer.wittenburg@uni.edu </a:t>
            </a:r>
            <a:endParaRPr lang="en-US" sz="2400" dirty="0" smtClean="0"/>
          </a:p>
          <a:p>
            <a:pPr algn="ctr"/>
            <a:r>
              <a:rPr lang="en-US" sz="2400" dirty="0" smtClean="0"/>
              <a:t>Jim Olson - james.olson@uni.edu</a:t>
            </a:r>
          </a:p>
          <a:p>
            <a:pPr algn="ctr"/>
            <a:r>
              <a:rPr lang="en-US" sz="2400" dirty="0" smtClean="0"/>
              <a:t>319-273-8905 | iwrc.uni.edu 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80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806" y="438538"/>
            <a:ext cx="7886700" cy="783771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Who we are…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74209"/>
          </a:xfrm>
        </p:spPr>
        <p:txBody>
          <a:bodyPr>
            <a:normAutofit lnSpcReduction="10000"/>
          </a:bodyPr>
          <a:lstStyle/>
          <a:p>
            <a:pPr marL="225425" lvl="1" indent="-225425">
              <a:spcAft>
                <a:spcPts val="1200"/>
              </a:spcAft>
              <a:buClr>
                <a:srgbClr val="473280"/>
              </a:buClr>
              <a:tabLst>
                <a:tab pos="225425" algn="l"/>
              </a:tabLst>
            </a:pP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Founded 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from the 1987 Groundwater Protection Act</a:t>
            </a:r>
          </a:p>
          <a:p>
            <a:pPr marL="225425" lvl="1" indent="-225425">
              <a:spcAft>
                <a:spcPts val="1200"/>
              </a:spcAft>
              <a:buClr>
                <a:srgbClr val="473280"/>
              </a:buClr>
              <a:tabLst>
                <a:tab pos="225425" algn="l"/>
              </a:tabLst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Department of Business and Community Services in the College of Business Administration at the University of Northern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Iowa</a:t>
            </a:r>
          </a:p>
          <a:p>
            <a:pPr marL="0" lvl="1" indent="0">
              <a:spcAft>
                <a:spcPts val="1200"/>
              </a:spcAft>
              <a:buClr>
                <a:srgbClr val="473280"/>
              </a:buClr>
              <a:buNone/>
              <a:tabLst>
                <a:tab pos="225425" algn="l"/>
              </a:tabLst>
            </a:pPr>
            <a:endParaRPr lang="en-US" altLang="en-US" sz="28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lvl="1" indent="0">
              <a:spcAft>
                <a:spcPts val="1200"/>
              </a:spcAft>
              <a:buClr>
                <a:srgbClr val="473280"/>
              </a:buClr>
              <a:buNone/>
              <a:tabLst>
                <a:tab pos="225425" algn="l"/>
              </a:tabLst>
            </a:pPr>
            <a:r>
              <a:rPr lang="en-US" altLang="en-US" sz="28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IWRC’s Mission</a:t>
            </a: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: </a:t>
            </a:r>
          </a:p>
          <a:p>
            <a:pPr marL="0" lvl="1" indent="0" algn="ctr">
              <a:spcAft>
                <a:spcPts val="1200"/>
              </a:spcAft>
              <a:buClr>
                <a:srgbClr val="473280"/>
              </a:buClr>
              <a:buNone/>
              <a:tabLst>
                <a:tab pos="225425" algn="l"/>
              </a:tabLst>
            </a:pPr>
            <a:r>
              <a:rPr lang="en-US" altLang="en-US" sz="2800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“Assist Iowa’s small businesses in complying with environmental regulations and implementing practical pollution prevention practices”</a:t>
            </a:r>
          </a:p>
          <a:p>
            <a:pPr marL="0" lvl="1" indent="0">
              <a:spcAft>
                <a:spcPts val="1200"/>
              </a:spcAft>
              <a:buClr>
                <a:srgbClr val="473280"/>
              </a:buClr>
              <a:buNone/>
              <a:tabLst>
                <a:tab pos="225425" algn="l"/>
              </a:tabLst>
            </a:pP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33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30" y="401216"/>
            <a:ext cx="8198499" cy="830425"/>
          </a:xfrm>
        </p:spPr>
        <p:txBody>
          <a:bodyPr>
            <a:norm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Our Staff…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Content Placeholder 4"/>
          <p:cNvSpPr>
            <a:spLocks noGrp="1"/>
          </p:cNvSpPr>
          <p:nvPr>
            <p:ph type="body" idx="1"/>
          </p:nvPr>
        </p:nvSpPr>
        <p:spPr>
          <a:xfrm>
            <a:off x="412750" y="1520825"/>
            <a:ext cx="8208736" cy="127180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200 Years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Combined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Full-time staff | 3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Areas of Expertise: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2750" y="2792627"/>
            <a:ext cx="3561656" cy="369331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emissions - Air permitting,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 toxics, emissions inventory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Food Waste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Hazardous/Nonhazardous Waste Determinations/ Disposal Practices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Painter Training (military and industrial)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Pollution Prevention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Spill Prevention Control and Countermeasure (SPCC)</a:t>
            </a:r>
          </a:p>
          <a:p>
            <a:pPr lvl="1" fontAlgn="base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54780" y="2792627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waste (i.e., beneficial reuse)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Storage tanks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Storm water / Storm Water Pollution Prevention Plans (SWPPP)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Testing parameters (i.e.,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toxic characteristic leaching procedures (TCLP))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oil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Wastewater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Universal waste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5224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89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lean air a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586"/>
            <a:ext cx="9144000" cy="606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52" y="381586"/>
            <a:ext cx="9144000" cy="6065821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6541" y="441566"/>
            <a:ext cx="8830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Quality Regulations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2225" y="1317072"/>
            <a:ext cx="8451658" cy="469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2247F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2247F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2247F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2247F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2247F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Regulated by the Clean Air Act</a:t>
            </a:r>
          </a:p>
          <a:p>
            <a:endParaRPr lang="en-US" sz="2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Managed nationally by the                             Environmental Protection Agency (EPA)</a:t>
            </a:r>
          </a:p>
          <a:p>
            <a:endParaRPr lang="en-US" sz="1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Managed in Iowa by the Iowa                          Department of Natural Resources (DNR)                         Air Quality Bureau</a:t>
            </a:r>
          </a:p>
          <a:p>
            <a:pPr marL="0" indent="0" algn="ctr">
              <a:buNone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Purpose – to control air pollution and protect public health and public welfare</a:t>
            </a:r>
          </a:p>
        </p:txBody>
      </p:sp>
      <p:pic>
        <p:nvPicPr>
          <p:cNvPr id="2" name="Picture 2" descr="Image result for ep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079" y="1904003"/>
            <a:ext cx="1121124" cy="112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999" y="3192747"/>
            <a:ext cx="1595285" cy="110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1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: COAL FIRED POWER PL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929"/>
            <a:ext cx="9144000" cy="607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81329" y="1913056"/>
            <a:ext cx="7012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</a:t>
            </a:r>
            <a:endParaRPr lang="en-US" altLang="en-US" sz="18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477559" y="1878117"/>
            <a:ext cx="6945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PM</a:t>
            </a:r>
            <a:r>
              <a:rPr lang="en-US" altLang="en-US" sz="18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10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089064" y="2366727"/>
            <a:ext cx="10040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</a:t>
            </a:r>
            <a:r>
              <a:rPr lang="en-US" altLang="en-US" sz="18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266325" y="2984469"/>
            <a:ext cx="68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NOx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866341" y="2929055"/>
            <a:ext cx="6324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Pb</a:t>
            </a:r>
            <a:endParaRPr lang="en-US" alt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603228" y="3162402"/>
            <a:ext cx="8114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VOCs</a:t>
            </a:r>
            <a:endParaRPr lang="en-US" altLang="en-US" sz="18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093151" y="1824157"/>
            <a:ext cx="9147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PM</a:t>
            </a:r>
            <a:r>
              <a:rPr lang="en-US" altLang="en-US" sz="18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2.5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110969" y="2182061"/>
            <a:ext cx="8052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HAPs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" y="556776"/>
            <a:ext cx="8429625" cy="938650"/>
          </a:xfrm>
        </p:spPr>
        <p:txBody>
          <a:bodyPr anchor="t"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Regulated Air Pollutants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900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586"/>
            <a:ext cx="9144000" cy="60948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96089"/>
            <a:ext cx="9144000" cy="606582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6541" y="441566"/>
            <a:ext cx="8830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Emission Sources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4481" y="1293407"/>
            <a:ext cx="3788228" cy="44897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2247F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2247F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2247F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2247F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2247F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n-lt"/>
              </a:rPr>
              <a:t>Paint Booths</a:t>
            </a:r>
          </a:p>
          <a:p>
            <a:r>
              <a:rPr lang="en-US" dirty="0" smtClean="0">
                <a:latin typeface="+mn-lt"/>
              </a:rPr>
              <a:t>Welding Operations</a:t>
            </a:r>
          </a:p>
          <a:p>
            <a:r>
              <a:rPr lang="en-US" dirty="0" smtClean="0">
                <a:latin typeface="+mn-lt"/>
              </a:rPr>
              <a:t>Combustion Sources</a:t>
            </a:r>
          </a:p>
          <a:p>
            <a:r>
              <a:rPr lang="en-US" dirty="0" smtClean="0">
                <a:latin typeface="+mn-lt"/>
              </a:rPr>
              <a:t>Material Handling</a:t>
            </a:r>
          </a:p>
          <a:p>
            <a:r>
              <a:rPr lang="en-US" dirty="0" smtClean="0">
                <a:latin typeface="+mn-lt"/>
              </a:rPr>
              <a:t>Abrasive Blasting</a:t>
            </a:r>
          </a:p>
          <a:p>
            <a:r>
              <a:rPr lang="en-US" dirty="0" smtClean="0">
                <a:latin typeface="+mn-lt"/>
              </a:rPr>
              <a:t>Plasma/Laser Cutting</a:t>
            </a:r>
          </a:p>
          <a:p>
            <a:r>
              <a:rPr lang="en-US" dirty="0" smtClean="0">
                <a:latin typeface="+mn-lt"/>
              </a:rPr>
              <a:t>Grain Handling</a:t>
            </a:r>
          </a:p>
          <a:p>
            <a:r>
              <a:rPr lang="en-US" dirty="0" smtClean="0">
                <a:latin typeface="+mn-lt"/>
              </a:rPr>
              <a:t>Concrete Batching</a:t>
            </a:r>
          </a:p>
          <a:p>
            <a:r>
              <a:rPr lang="en-US" dirty="0" smtClean="0">
                <a:latin typeface="+mn-lt"/>
              </a:rPr>
              <a:t>Aggregate Processing</a:t>
            </a:r>
          </a:p>
          <a:p>
            <a:endParaRPr lang="en-US" dirty="0" smtClean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658" y="1211434"/>
            <a:ext cx="3554963" cy="4435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139" y="2041341"/>
            <a:ext cx="2059733" cy="137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2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805"/>
            <a:ext cx="9133609" cy="61135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93805"/>
            <a:ext cx="9144000" cy="61135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888" y="460192"/>
            <a:ext cx="8830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(Title V) vs Small Source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317" y="1529408"/>
            <a:ext cx="767595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Based on Potential to Emit (PTE)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Major Source Thresholds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en-US" sz="2400" dirty="0" smtClean="0"/>
              <a:t>100 tons/</a:t>
            </a:r>
            <a:r>
              <a:rPr lang="en-US" sz="2400" dirty="0" err="1" smtClean="0"/>
              <a:t>yr</a:t>
            </a:r>
            <a:r>
              <a:rPr lang="en-US" sz="2400" dirty="0" smtClean="0"/>
              <a:t> criteria pollutants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en-US" sz="2400" dirty="0" smtClean="0"/>
              <a:t>10 tons/</a:t>
            </a:r>
            <a:r>
              <a:rPr lang="en-US" sz="2400" dirty="0" err="1" smtClean="0"/>
              <a:t>yr</a:t>
            </a:r>
            <a:r>
              <a:rPr lang="en-US" sz="2400" dirty="0" smtClean="0"/>
              <a:t> single HAP’s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en-US" sz="2400" dirty="0" smtClean="0"/>
              <a:t>25 tons/</a:t>
            </a:r>
            <a:r>
              <a:rPr lang="en-US" sz="2400" dirty="0" err="1" smtClean="0"/>
              <a:t>yr</a:t>
            </a:r>
            <a:r>
              <a:rPr lang="en-US" sz="2400" dirty="0" smtClean="0"/>
              <a:t> total HAP’s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≥ Thresholds: Major Source / Title V (subject to more stringent regulations)</a:t>
            </a:r>
          </a:p>
          <a:p>
            <a:endParaRPr lang="en-US" sz="2400" dirty="0" smtClean="0"/>
          </a:p>
          <a:p>
            <a:r>
              <a:rPr lang="en-US" sz="2400" dirty="0" smtClean="0"/>
              <a:t>&lt; Thresholds: Small/Minor Source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1178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40308" y="1651917"/>
            <a:ext cx="3331675" cy="4716856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B9BD5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5575" y="1651917"/>
            <a:ext cx="8883650" cy="4529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Under Iowa law:</a:t>
            </a:r>
          </a:p>
          <a:p>
            <a:pPr marL="0" indent="0" algn="r">
              <a:buNone/>
            </a:pPr>
            <a:r>
              <a:rPr lang="en-US" sz="4400" i="1" dirty="0" smtClean="0"/>
              <a:t>“All new or modified equipment and control equipment that emits air pollutants must have a construction permit unless the equipment is otherwise exempt.”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b="1" i="1" dirty="0" smtClean="0"/>
              <a:t>Permits need to be applied for and issued before construction begins.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419100"/>
            <a:ext cx="9144000" cy="781050"/>
          </a:xfrm>
        </p:spPr>
        <p:txBody>
          <a:bodyPr>
            <a:normAutofit/>
          </a:bodyPr>
          <a:lstStyle/>
          <a:p>
            <a:pPr algn="l"/>
            <a:r>
              <a:rPr lang="en-US" sz="4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Iowa Air Quality Regulations</a:t>
            </a:r>
            <a:endParaRPr lang="en-US" sz="4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AutoShape 4" descr="Image result for liais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7342</TotalTime>
  <Words>998</Words>
  <Application>Microsoft Office PowerPoint</Application>
  <PresentationFormat>On-screen Show (4:3)</PresentationFormat>
  <Paragraphs>200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ＭＳ Ｐゴシック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Intent of this Presentation</vt:lpstr>
      <vt:lpstr>Who we are…</vt:lpstr>
      <vt:lpstr>Our Staff…</vt:lpstr>
      <vt:lpstr>PowerPoint Presentation</vt:lpstr>
      <vt:lpstr>Regulated Air Pollutants</vt:lpstr>
      <vt:lpstr>PowerPoint Presentation</vt:lpstr>
      <vt:lpstr>PowerPoint Presentation</vt:lpstr>
      <vt:lpstr>Iowa Air Quality Regulations</vt:lpstr>
      <vt:lpstr>Air Quality Permit Exemptions</vt:lpstr>
      <vt:lpstr>PowerPoint Presentation</vt:lpstr>
      <vt:lpstr>Air Quality Construction Permit</vt:lpstr>
      <vt:lpstr>Additional Requirements</vt:lpstr>
      <vt:lpstr>PowerPoint Presentation</vt:lpstr>
      <vt:lpstr>Iowa Storm Water Quality Regulations</vt:lpstr>
      <vt:lpstr>Iowa Storm Water Quality Regulations</vt:lpstr>
      <vt:lpstr>Iowa Storm Water Quality Regulations</vt:lpstr>
      <vt:lpstr>Iowa Storm Water Assistance</vt:lpstr>
      <vt:lpstr>PowerPoint Presentation</vt:lpstr>
      <vt:lpstr>IWRC – Additional Services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J Bolick</dc:creator>
  <cp:lastModifiedBy>Jennifer Wittenburg</cp:lastModifiedBy>
  <cp:revision>152</cp:revision>
  <dcterms:created xsi:type="dcterms:W3CDTF">2015-08-24T19:05:12Z</dcterms:created>
  <dcterms:modified xsi:type="dcterms:W3CDTF">2017-03-27T21:07:39Z</dcterms:modified>
</cp:coreProperties>
</file>