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5"/>
  </p:notesMasterIdLst>
  <p:handoutMasterIdLst>
    <p:handoutMasterId r:id="rId66"/>
  </p:handoutMasterIdLst>
  <p:sldIdLst>
    <p:sldId id="334" r:id="rId2"/>
    <p:sldId id="336" r:id="rId3"/>
    <p:sldId id="335" r:id="rId4"/>
    <p:sldId id="434" r:id="rId5"/>
    <p:sldId id="435" r:id="rId6"/>
    <p:sldId id="436" r:id="rId7"/>
    <p:sldId id="437" r:id="rId8"/>
    <p:sldId id="438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344" r:id="rId17"/>
    <p:sldId id="421" r:id="rId18"/>
    <p:sldId id="422" r:id="rId19"/>
    <p:sldId id="423" r:id="rId20"/>
    <p:sldId id="424" r:id="rId21"/>
    <p:sldId id="425" r:id="rId22"/>
    <p:sldId id="432" r:id="rId23"/>
    <p:sldId id="430" r:id="rId24"/>
    <p:sldId id="433" r:id="rId25"/>
    <p:sldId id="306" r:id="rId26"/>
    <p:sldId id="323" r:id="rId27"/>
    <p:sldId id="372" r:id="rId28"/>
    <p:sldId id="373" r:id="rId29"/>
    <p:sldId id="374" r:id="rId30"/>
    <p:sldId id="379" r:id="rId31"/>
    <p:sldId id="380" r:id="rId32"/>
    <p:sldId id="381" r:id="rId33"/>
    <p:sldId id="382" r:id="rId34"/>
    <p:sldId id="383" r:id="rId35"/>
    <p:sldId id="384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6" r:id="rId53"/>
    <p:sldId id="417" r:id="rId54"/>
    <p:sldId id="418" r:id="rId55"/>
    <p:sldId id="419" r:id="rId56"/>
    <p:sldId id="420" r:id="rId57"/>
    <p:sldId id="385" r:id="rId58"/>
    <p:sldId id="386" r:id="rId59"/>
    <p:sldId id="387" r:id="rId60"/>
    <p:sldId id="388" r:id="rId61"/>
    <p:sldId id="389" r:id="rId62"/>
    <p:sldId id="390" r:id="rId63"/>
    <p:sldId id="340" r:id="rId64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47F"/>
    <a:srgbClr val="E1E1E1"/>
    <a:srgbClr val="00233E"/>
    <a:srgbClr val="6BC533"/>
    <a:srgbClr val="676767"/>
    <a:srgbClr val="572C83"/>
    <a:srgbClr val="C1B5D5"/>
    <a:srgbClr val="E8B909"/>
    <a:srgbClr val="9D8673"/>
    <a:srgbClr val="E6D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5" autoAdjust="0"/>
    <p:restoredTop sz="52040" autoAdjust="0"/>
  </p:normalViewPr>
  <p:slideViewPr>
    <p:cSldViewPr snapToGrid="0">
      <p:cViewPr>
        <p:scale>
          <a:sx n="65" d="100"/>
          <a:sy n="65" d="100"/>
        </p:scale>
        <p:origin x="1112" y="3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21A36-39B9-4D2F-B681-BA6E86815541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D805-14DA-4DBE-9D30-9E3C39FA2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53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F73DF-2B8C-4C8E-A9A9-AB621E687BB2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5F7DE-8D60-4159-BF42-FA5A95CA5E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5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575" indent="-2825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in 1987 by the Groundwater Protection Act</a:t>
            </a:r>
          </a:p>
          <a:p>
            <a:pPr marL="282575" indent="-2825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Business and Community Services at the University of Northern Iowa</a:t>
            </a:r>
          </a:p>
          <a:p>
            <a:pPr marL="282575" indent="-2825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Mission: Provide environmental consulting, assistance, training and education for entities with environmental impact or need</a:t>
            </a:r>
          </a:p>
          <a:p>
            <a:pPr marL="282575" indent="-2825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marL="9144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and confidential</a:t>
            </a:r>
          </a:p>
          <a:p>
            <a:pPr marL="282575" indent="-2825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marL="974725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Landfill tipping fees</a:t>
            </a:r>
          </a:p>
          <a:p>
            <a:pPr marL="974725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and contracts</a:t>
            </a:r>
          </a:p>
          <a:p>
            <a:r>
              <a:rPr lang="en-US" sz="1200" dirty="0"/>
              <a:t>Licensing of the virtual training units</a:t>
            </a:r>
          </a:p>
          <a:p>
            <a:r>
              <a:rPr lang="en-US" sz="1200" dirty="0"/>
              <a:t>Staffing Reductions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07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1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24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Region 7 presented</a:t>
            </a:r>
            <a:r>
              <a:rPr lang="en-US" baseline="0" dirty="0"/>
              <a:t> awards for their Food Recovery Challenge Awards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65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6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4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2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6154E-7C29-4D6F-A9DC-1C293A9E5EA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9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6154E-7C29-4D6F-A9DC-1C293A9E5EA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30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6154E-7C29-4D6F-A9DC-1C293A9E5EA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0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6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26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8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keynote speaker Congressman Young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plenary discussions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breakout sessions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 speakers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special events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1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141 registered attendees</a:t>
            </a:r>
          </a:p>
          <a:p>
            <a:r>
              <a:rPr lang="en-US" dirty="0"/>
              <a:t>83 different organizations</a:t>
            </a:r>
          </a:p>
          <a:p>
            <a:r>
              <a:rPr lang="en-US" dirty="0"/>
              <a:t>13 states and Ontario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5F7DE-8D60-4159-BF42-FA5A95CA5E3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570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485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891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447675"/>
            <a:ext cx="12192000" cy="7810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culate Extrabold" panose="02000503050000020004" pitchFamily="2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8684023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447675"/>
            <a:ext cx="12192000" cy="7810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culate Extrabold" panose="02000503050000020004" pitchFamily="2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974360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090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990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877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39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7146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2031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4598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6146-6DDC-4B26-B848-F510B5E42054}" type="datetimeFigureOut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778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75C14-76A3-46F8-8976-327452AB1F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405245"/>
          </a:xfrm>
          <a:prstGeom prst="rect">
            <a:avLst/>
          </a:prstGeom>
          <a:solidFill>
            <a:srgbClr val="522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52756"/>
            <a:ext cx="12192000" cy="405245"/>
          </a:xfrm>
          <a:prstGeom prst="rect">
            <a:avLst/>
          </a:prstGeom>
          <a:solidFill>
            <a:srgbClr val="522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" y="71869"/>
            <a:ext cx="5143500" cy="333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75" y="6488690"/>
            <a:ext cx="50577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9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3" r:id="rId12"/>
    <p:sldLayoutId id="2147483697" r:id="rId1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0" y="841891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Advisory Committee Meeting</a:t>
            </a:r>
          </a:p>
        </p:txBody>
      </p:sp>
      <p:pic>
        <p:nvPicPr>
          <p:cNvPr id="6" name="Picture 5" title="Business man selecting IWRC logo from miscellaneous business ic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201"/>
            <a:ext cx="11908465" cy="4511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6941" y="2779295"/>
            <a:ext cx="4555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November 27, 2018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Courtyard by Marriott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Waterloo, IA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CB7A96B-E732-584C-BD92-B65F92F2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Advisory Committee meeting intro slide</a:t>
            </a:r>
          </a:p>
        </p:txBody>
      </p:sp>
    </p:spTree>
    <p:extLst>
      <p:ext uri="{BB962C8B-B14F-4D97-AF65-F5344CB8AC3E}">
        <p14:creationId xmlns:p14="http://schemas.microsoft.com/office/powerpoint/2010/main" val="78724793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USDA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013" y="1484416"/>
            <a:ext cx="112340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 prevention and reduction project in rural Iowa at K-12 Schools</a:t>
            </a:r>
          </a:p>
          <a:p>
            <a:pPr marL="914400" lvl="1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1, 2017 – October 30, 2018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Provided</a:t>
            </a:r>
          </a:p>
          <a:p>
            <a:pPr marL="914400" lvl="1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 audits and waste sorts for K-12 Schools</a:t>
            </a:r>
          </a:p>
          <a:p>
            <a:pPr marL="1371600" lvl="2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Waste</a:t>
            </a:r>
          </a:p>
          <a:p>
            <a:pPr marL="1371600" lvl="2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Tray Waste</a:t>
            </a:r>
          </a:p>
          <a:p>
            <a:pPr marL="914400" lvl="1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report sent to each participant</a:t>
            </a:r>
          </a:p>
          <a:p>
            <a:pPr marL="914400" lvl="1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Posters, training guides, fact sheet, supplies  </a:t>
            </a:r>
          </a:p>
          <a:p>
            <a:pPr marL="914400" lvl="1" indent="-22860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endParaRPr lang="en-US" dirty="0"/>
          </a:p>
        </p:txBody>
      </p:sp>
      <p:pic>
        <p:nvPicPr>
          <p:cNvPr id="10" name="Picture 2" descr="Image result for usda ru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831" y="2166470"/>
            <a:ext cx="3217182" cy="13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9200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USDA Project</a:t>
            </a:r>
          </a:p>
        </p:txBody>
      </p:sp>
      <p:pic>
        <p:nvPicPr>
          <p:cNvPr id="6" name="Picture 5" title="K-12 students sorting kitchen food wast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9" y="2639974"/>
            <a:ext cx="4595446" cy="2890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18753" y="1508166"/>
            <a:ext cx="69470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 Schools / Districts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Shenandoah CSD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Shenandoah – 1,200 meals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Clarke CSD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Osceola – 1,350 meals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Central Calhoun CSD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Rockwell City and Lake City – 961 meals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Melcher-Dallas CSD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Melcher – 260 meals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Moulton-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Udell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Moulton – 192 meals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Rivers Elementary School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 – 61 meals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Wapello CSD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Wapello – 474 meals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750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USDA Project</a:t>
            </a:r>
          </a:p>
        </p:txBody>
      </p:sp>
      <p:pic>
        <p:nvPicPr>
          <p:cNvPr id="6" name="Picture 5" title="Map of Iowa showing food waste sort locati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125" y="1626920"/>
            <a:ext cx="7292212" cy="4552056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977900" y="1825456"/>
            <a:ext cx="231651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4,498 Meals </a:t>
            </a:r>
            <a:r>
              <a:rPr lang="en-US" sz="3600" b="1" dirty="0">
                <a:solidFill>
                  <a:srgbClr val="7030A0"/>
                </a:solidFill>
              </a:rPr>
              <a:t>Sorted Measured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&amp; Recorded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</a:rPr>
              <a:t>October 2017-October 2018</a:t>
            </a:r>
          </a:p>
        </p:txBody>
      </p:sp>
    </p:spTree>
    <p:extLst>
      <p:ext uri="{BB962C8B-B14F-4D97-AF65-F5344CB8AC3E}">
        <p14:creationId xmlns:p14="http://schemas.microsoft.com/office/powerpoint/2010/main" val="6068809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K-12 post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944685"/>
            <a:ext cx="4712676" cy="4747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0" y="94468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</a:p>
          <a:p>
            <a:pPr lvl="2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Order form available online and these beauties are FREE!  </a:t>
            </a:r>
          </a:p>
          <a:p>
            <a:pPr lvl="2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https://iwrc.uni.edu/food-waste-posters 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338C9F1-1F2A-C444-9D2A-5FCB8F45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Waste Reduction Posters</a:t>
            </a:r>
          </a:p>
        </p:txBody>
      </p:sp>
    </p:spTree>
    <p:extLst>
      <p:ext uri="{BB962C8B-B14F-4D97-AF65-F5344CB8AC3E}">
        <p14:creationId xmlns:p14="http://schemas.microsoft.com/office/powerpoint/2010/main" val="240502470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Data table of student food waste generated by school district in Iow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633" y="508000"/>
            <a:ext cx="8840701" cy="58952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0" y="1073835"/>
            <a:ext cx="2425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Food waste data the IWRC has compiled since 2015.  This is lunch food waste only.</a:t>
            </a: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581014B2-F14B-2F41-AF99-035B0564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K-12 Schools Food waste data</a:t>
            </a:r>
          </a:p>
        </p:txBody>
      </p:sp>
    </p:spTree>
    <p:extLst>
      <p:ext uri="{BB962C8B-B14F-4D97-AF65-F5344CB8AC3E}">
        <p14:creationId xmlns:p14="http://schemas.microsoft.com/office/powerpoint/2010/main" val="16976336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Hands holding fresh compos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803"/>
            <a:ext cx="12192000" cy="3113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7714" y="3613666"/>
            <a:ext cx="9956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compiled since 2015 Results – 19 Districts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4377035"/>
            <a:ext cx="9296400" cy="1754326"/>
          </a:xfrm>
          <a:prstGeom prst="rect">
            <a:avLst/>
          </a:prstGeom>
          <a:solidFill>
            <a:srgbClr val="52247F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sz="3600" dirty="0">
                <a:solidFill>
                  <a:schemeClr val="bg1"/>
                </a:solidFill>
              </a:rPr>
              <a:t>Each Student tosses an extrapolated average of 0.3 pounds of food waste per day following lunch or about 57 pounds per school year.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76F30EE-A120-8B43-8357-238333640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compiled since 2015 Results – 19 Districts</a:t>
            </a:r>
          </a:p>
        </p:txBody>
      </p:sp>
    </p:spTree>
    <p:extLst>
      <p:ext uri="{BB962C8B-B14F-4D97-AF65-F5344CB8AC3E}">
        <p14:creationId xmlns:p14="http://schemas.microsoft.com/office/powerpoint/2010/main" val="226555855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3529" y="4990641"/>
            <a:ext cx="812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To bring a comprehensive food waste reduction, recovery, and recycling event to the Midwest.</a:t>
            </a:r>
          </a:p>
        </p:txBody>
      </p:sp>
      <p:pic>
        <p:nvPicPr>
          <p:cNvPr id="3" name="Picture 2" title="Midwest Food Recovery Summit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1" y="973791"/>
            <a:ext cx="7915275" cy="36195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0250D-4208-0B44-8779-AC924245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Midwest Food Recovery Summit</a:t>
            </a:r>
          </a:p>
        </p:txBody>
      </p:sp>
    </p:spTree>
    <p:extLst>
      <p:ext uri="{BB962C8B-B14F-4D97-AF65-F5344CB8AC3E}">
        <p14:creationId xmlns:p14="http://schemas.microsoft.com/office/powerpoint/2010/main" val="129558637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title="Summit attendees as background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0" y="1113779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Two and a Half Days</a:t>
            </a:r>
          </a:p>
        </p:txBody>
      </p:sp>
      <p:pic>
        <p:nvPicPr>
          <p:cNvPr id="9" name="Picture 8" title="Midwest Food Recovery summit keynote speaker before audienc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8" y="1441594"/>
            <a:ext cx="9467271" cy="4580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783372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title="Group of Summit attendees as background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0" y="1113779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By the Numbers</a:t>
            </a:r>
          </a:p>
        </p:txBody>
      </p:sp>
      <p:pic>
        <p:nvPicPr>
          <p:cNvPr id="9" name="Picture 8" descr="C:\Users\leaann\AppData\Local\Microsoft\Windows\INetCache\Content.Word\August10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115" r="2857" b="6692"/>
          <a:stretch/>
        </p:blipFill>
        <p:spPr bwMode="auto">
          <a:xfrm>
            <a:off x="1366404" y="1370445"/>
            <a:ext cx="7823778" cy="484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86449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title="Midwest Summit convention goers as background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0" y="1113779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Innovator Lightning Round</a:t>
            </a:r>
          </a:p>
        </p:txBody>
      </p:sp>
      <p:pic>
        <p:nvPicPr>
          <p:cNvPr id="3" name="Picture 2" title="Man receiving large check as prize for winning Innovator lightning round at the Midwest Food Recovery Summi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6" y="1424708"/>
            <a:ext cx="8340437" cy="49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340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 title="Display shape, no content"/>
          <p:cNvGrpSpPr/>
          <p:nvPr/>
        </p:nvGrpSpPr>
        <p:grpSpPr>
          <a:xfrm>
            <a:off x="2018189" y="5676073"/>
            <a:ext cx="2163126" cy="308344"/>
            <a:chOff x="488014" y="2430654"/>
            <a:chExt cx="2163126" cy="308344"/>
          </a:xfrm>
        </p:grpSpPr>
        <p:sp>
          <p:nvSpPr>
            <p:cNvPr id="48" name="Rectangle 47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 title="slide background image of committee memb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75"/>
            <a:ext cx="12192000" cy="847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Committee Members</a:t>
            </a:r>
          </a:p>
        </p:txBody>
      </p:sp>
      <p:cxnSp>
        <p:nvCxnSpPr>
          <p:cNvPr id="37" name="Straight Connector 36" title="straight line separating header from page content"/>
          <p:cNvCxnSpPr/>
          <p:nvPr/>
        </p:nvCxnSpPr>
        <p:spPr>
          <a:xfrm>
            <a:off x="0" y="1212683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 title="Display shape, no content"/>
          <p:cNvGrpSpPr/>
          <p:nvPr/>
        </p:nvGrpSpPr>
        <p:grpSpPr>
          <a:xfrm>
            <a:off x="2018189" y="6102427"/>
            <a:ext cx="2163126" cy="308344"/>
            <a:chOff x="488014" y="2430654"/>
            <a:chExt cx="2163126" cy="308344"/>
          </a:xfrm>
        </p:grpSpPr>
        <p:sp>
          <p:nvSpPr>
            <p:cNvPr id="41" name="Rectangle 40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41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 title="Display shape, no content"/>
          <p:cNvGrpSpPr/>
          <p:nvPr/>
        </p:nvGrpSpPr>
        <p:grpSpPr>
          <a:xfrm>
            <a:off x="2008273" y="5242684"/>
            <a:ext cx="2163126" cy="308344"/>
            <a:chOff x="488014" y="2430654"/>
            <a:chExt cx="2163126" cy="308344"/>
          </a:xfrm>
        </p:grpSpPr>
        <p:sp>
          <p:nvSpPr>
            <p:cNvPr id="58" name="Rectangle 57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Isosceles Triangle 58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 title="Display shape, no content"/>
          <p:cNvGrpSpPr/>
          <p:nvPr/>
        </p:nvGrpSpPr>
        <p:grpSpPr>
          <a:xfrm>
            <a:off x="2009610" y="4796428"/>
            <a:ext cx="2163126" cy="308344"/>
            <a:chOff x="488014" y="2430654"/>
            <a:chExt cx="2163126" cy="308344"/>
          </a:xfrm>
        </p:grpSpPr>
        <p:sp>
          <p:nvSpPr>
            <p:cNvPr id="61" name="Rectangle 60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Isosceles Triangle 61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 title="Display shape, no content"/>
          <p:cNvGrpSpPr/>
          <p:nvPr/>
        </p:nvGrpSpPr>
        <p:grpSpPr>
          <a:xfrm>
            <a:off x="2018189" y="4355323"/>
            <a:ext cx="2163126" cy="308344"/>
            <a:chOff x="488014" y="2430654"/>
            <a:chExt cx="2163126" cy="308344"/>
          </a:xfrm>
        </p:grpSpPr>
        <p:sp>
          <p:nvSpPr>
            <p:cNvPr id="64" name="Rectangle 63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Isosceles Triangle 64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 title="Display shape, no content"/>
          <p:cNvGrpSpPr/>
          <p:nvPr/>
        </p:nvGrpSpPr>
        <p:grpSpPr>
          <a:xfrm>
            <a:off x="2008273" y="3921725"/>
            <a:ext cx="2163126" cy="308344"/>
            <a:chOff x="488014" y="2430654"/>
            <a:chExt cx="2163126" cy="308344"/>
          </a:xfrm>
        </p:grpSpPr>
        <p:sp>
          <p:nvSpPr>
            <p:cNvPr id="67" name="Rectangle 66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Isosceles Triangle 67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9" name="Group 68" title="Display shape, no content"/>
          <p:cNvGrpSpPr/>
          <p:nvPr/>
        </p:nvGrpSpPr>
        <p:grpSpPr>
          <a:xfrm>
            <a:off x="2008273" y="3455333"/>
            <a:ext cx="2163126" cy="308344"/>
            <a:chOff x="488014" y="2430654"/>
            <a:chExt cx="2163126" cy="308344"/>
          </a:xfrm>
        </p:grpSpPr>
        <p:sp>
          <p:nvSpPr>
            <p:cNvPr id="70" name="Rectangle 69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Isosceles Triangle 71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3" name="Group 72" title="Display shape, no content"/>
          <p:cNvGrpSpPr/>
          <p:nvPr/>
        </p:nvGrpSpPr>
        <p:grpSpPr>
          <a:xfrm>
            <a:off x="2018189" y="3023464"/>
            <a:ext cx="2163126" cy="308344"/>
            <a:chOff x="488014" y="2430654"/>
            <a:chExt cx="2163126" cy="308344"/>
          </a:xfrm>
        </p:grpSpPr>
        <p:sp>
          <p:nvSpPr>
            <p:cNvPr id="74" name="Rectangle 73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Isosceles Triangle 74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 title="Display shape, no content"/>
          <p:cNvGrpSpPr/>
          <p:nvPr/>
        </p:nvGrpSpPr>
        <p:grpSpPr>
          <a:xfrm>
            <a:off x="2018189" y="2573469"/>
            <a:ext cx="2163126" cy="308344"/>
            <a:chOff x="488014" y="2430654"/>
            <a:chExt cx="2163126" cy="308344"/>
          </a:xfrm>
        </p:grpSpPr>
        <p:sp>
          <p:nvSpPr>
            <p:cNvPr id="77" name="Rectangle 76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Isosceles Triangle 77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 title="Display shape, no content"/>
          <p:cNvGrpSpPr/>
          <p:nvPr/>
        </p:nvGrpSpPr>
        <p:grpSpPr>
          <a:xfrm>
            <a:off x="2018189" y="2124155"/>
            <a:ext cx="2163126" cy="308344"/>
            <a:chOff x="488014" y="2430654"/>
            <a:chExt cx="2163126" cy="308344"/>
          </a:xfrm>
        </p:grpSpPr>
        <p:sp>
          <p:nvSpPr>
            <p:cNvPr id="102" name="Rectangle 101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Isosceles Triangle 102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4" name="Group 103" title="Display shape, no content"/>
          <p:cNvGrpSpPr/>
          <p:nvPr/>
        </p:nvGrpSpPr>
        <p:grpSpPr>
          <a:xfrm>
            <a:off x="2018189" y="1692286"/>
            <a:ext cx="2163126" cy="308344"/>
            <a:chOff x="488014" y="2430654"/>
            <a:chExt cx="2163126" cy="308344"/>
          </a:xfrm>
        </p:grpSpPr>
        <p:sp>
          <p:nvSpPr>
            <p:cNvPr id="105" name="Rectangle 104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7" name="Group 106" title="Display shape, no content"/>
          <p:cNvGrpSpPr/>
          <p:nvPr/>
        </p:nvGrpSpPr>
        <p:grpSpPr>
          <a:xfrm>
            <a:off x="2018189" y="1275248"/>
            <a:ext cx="2163126" cy="308344"/>
            <a:chOff x="488014" y="2430654"/>
            <a:chExt cx="2163126" cy="308344"/>
          </a:xfrm>
        </p:grpSpPr>
        <p:sp>
          <p:nvSpPr>
            <p:cNvPr id="108" name="Rectangle 107"/>
            <p:cNvSpPr/>
            <p:nvPr/>
          </p:nvSpPr>
          <p:spPr>
            <a:xfrm>
              <a:off x="488014" y="2430654"/>
              <a:ext cx="1975622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Isosceles Triangle 108"/>
            <p:cNvSpPr/>
            <p:nvPr/>
          </p:nvSpPr>
          <p:spPr>
            <a:xfrm rot="5400000">
              <a:off x="2468260" y="2502978"/>
              <a:ext cx="182880" cy="182880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Table 2" descr="Bill Dotzler, IOWA SENATE&#10;&#10;Matt Everson, NATIONAL FEDERATION OF INDEPENDENT BUSINESS&#10;&#10;Jeff Fiagle, IOWA DEPARTMENT OF NATURAL RESOURCES&#10;&#10;David Inyang, IOWA STATE UNIVERSITY&#10;&#10;David Jackson, UNIVERSITY OF IOWA&#10;&#10;Jan Loyson, CITIZEN REPRESENTATIVE&#10;&#10;Dave Morgan, SINGLESPEED BREWING CO.&#10;&#10;Randy Pilkington, UNIVERSITY OF NORTHERN IOWA&#10;&#10;Jeff Phillips, BARKER LEMAR&#10;&#10;Matt Rasmussen, IOWA ECONOMIC DEVELOPMENT AUTHORITY&#10;&#10;Walt Rogers, IOWA HOUSE OF REPRESENTATIVES&#10;&#10;Lisa Shimkat, IOWA SMALL BUSINESS DEVELOPMENT CENTER" title="List of 2018 Advisory Committee Member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455581"/>
              </p:ext>
            </p:extLst>
          </p:nvPr>
        </p:nvGraphicFramePr>
        <p:xfrm>
          <a:off x="2027433" y="1166190"/>
          <a:ext cx="8508139" cy="532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</a:t>
                      </a:r>
                      <a:r>
                        <a:rPr lang="en-US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Dotzler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</a:t>
                      </a:r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SENATE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 Everson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FEDERATION OF INDEPENDENT BUSINESS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 Fiagle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 DEPARTMENT OF NATURAL RESOURCES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Inyang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 STATE UNIVERSITY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Jackson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IOWA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Loyson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CITIZEN REPRESENTATIVE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Dave Morgan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SINGLESPEED</a:t>
                      </a:r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BREWING CO.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Randy Pilkington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NORTHERN IOWA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 Phillips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BARKER LEMAR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649523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</a:t>
                      </a:r>
                      <a:r>
                        <a:rPr lang="en-US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Rasmussen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</a:t>
                      </a:r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ECONOMIC DEVELOPMENT AUTHORITY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Walt Rogers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 HOUSE OF REPRESENTATIVES</a:t>
                      </a:r>
                      <a:endParaRPr lang="en-US" sz="1800" b="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63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Lisa Shimkat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 SMALL BUSINESS DEVELOPMENT CENTER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65423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title="Summit attendees as background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0" y="1113779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The Main Event</a:t>
            </a:r>
          </a:p>
        </p:txBody>
      </p:sp>
      <p:pic>
        <p:nvPicPr>
          <p:cNvPr id="16" name="Picture 15" title="Saving Scraps: A Culinary Competition logo from the Midwest Food Recovery Summi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4" y="1500116"/>
            <a:ext cx="4689143" cy="46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093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title="Summit attendees as background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0" y="1113779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Savings Scraps: A Culinary Competition</a:t>
            </a:r>
          </a:p>
        </p:txBody>
      </p:sp>
      <p:pic>
        <p:nvPicPr>
          <p:cNvPr id="3" name="Picture 2" title="Saving Scraps competitors at the Midwest Food Recovery Summi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5" y="1286431"/>
            <a:ext cx="77216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9643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title="Summit attendees as background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0" y="1113779"/>
            <a:ext cx="12192000" cy="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EPA Award Ceremony </a:t>
            </a:r>
          </a:p>
        </p:txBody>
      </p:sp>
      <p:pic>
        <p:nvPicPr>
          <p:cNvPr id="3" name="Picture 2" title="2017 US EPA Region 7 Food Recovery Challenge award presented to the Iowa Waste Reduction Cent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1309255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54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title="Summit attendees as background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-192" y="1151606"/>
            <a:ext cx="12193525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Sustainability at the Summit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1635" y="1612241"/>
            <a:ext cx="82336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printed material recyclable or reusable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printed conference program, used a mobile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badges printed on seed paper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to recycle name badge holders and lanyards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food waste composted and/or used in Saving Scraps: A Culinary Competition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Non-disposable plates, cups, and silverware used for meals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 bins throughout the hotel</a:t>
            </a:r>
          </a:p>
        </p:txBody>
      </p:sp>
      <p:pic>
        <p:nvPicPr>
          <p:cNvPr id="8" name="Picture 7" title="Midwest Summit attendee name badges laid out on tabl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0"/>
          <a:stretch/>
        </p:blipFill>
        <p:spPr>
          <a:xfrm>
            <a:off x="8855242" y="1932656"/>
            <a:ext cx="1385774" cy="1839993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Picture 9" title="Box of Midwest Summit attendee name badges and lanyard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08" y="1974976"/>
            <a:ext cx="1416609" cy="1797673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1" name="Picture 10" title="Open waste bin with poster of compostable materials attached to top of li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29" y="3913631"/>
            <a:ext cx="1385774" cy="1839993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148176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Summit attendees as background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969"/>
            <a:ext cx="12192000" cy="723810"/>
          </a:xfrm>
          <a:prstGeom prst="rect">
            <a:avLst/>
          </a:prstGeom>
        </p:spPr>
      </p:pic>
      <p:cxnSp>
        <p:nvCxnSpPr>
          <p:cNvPr id="7" name="Straight Connector 6" title="straight line separating header from page content"/>
          <p:cNvCxnSpPr/>
          <p:nvPr/>
        </p:nvCxnSpPr>
        <p:spPr>
          <a:xfrm>
            <a:off x="-192" y="1151606"/>
            <a:ext cx="12193525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549" y="1286431"/>
            <a:ext cx="1172771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summit experience rating of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4.7/5.0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responding attendees said they would be implementing and/or increasing food waste reduction, recovery, or recycling efforts.</a:t>
            </a:r>
          </a:p>
          <a:p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Others Said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dirty="0"/>
              <a:t> “Thank you for hosting the summit. Much appreciated and believe attending was a good investment.”</a:t>
            </a:r>
            <a:endParaRPr lang="en-US" sz="2200" b="1" dirty="0"/>
          </a:p>
          <a:p>
            <a:r>
              <a:rPr lang="en-US" sz="2200" i="1" dirty="0"/>
              <a:t> </a:t>
            </a:r>
            <a:endParaRPr lang="en-US" sz="2200" b="1" dirty="0"/>
          </a:p>
          <a:p>
            <a:r>
              <a:rPr lang="en-US" sz="2200" i="1" dirty="0"/>
              <a:t>“Loved the use of the conference app and the voting system. I also thought the AV company was a great idea. There were no technical glitches that I saw or that held up presentations like sometimes happens at other conferences. The food scraps cook off was so cool! I thought the seed paper name badges was also a nice touch.”</a:t>
            </a:r>
            <a:endParaRPr lang="en-US" sz="2200" b="1" dirty="0"/>
          </a:p>
          <a:p>
            <a:r>
              <a:rPr lang="en-US" sz="2200" i="1" dirty="0"/>
              <a:t> </a:t>
            </a:r>
            <a:endParaRPr lang="en-US" sz="2200" b="1" dirty="0"/>
          </a:p>
          <a:p>
            <a:r>
              <a:rPr lang="en-US" sz="2200" i="1" dirty="0"/>
              <a:t>“Really broadened my horizons, from thinking primarily about food RESCUE to recovery more generally. Thank you!”</a:t>
            </a:r>
          </a:p>
          <a:p>
            <a:endParaRPr lang="en-US" b="1" i="1" dirty="0"/>
          </a:p>
          <a:p>
            <a:endParaRPr lang="en-US" b="1" dirty="0"/>
          </a:p>
          <a:p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6668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title="Gravity feed spray gun as background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6914"/>
            <a:ext cx="12192000" cy="2933700"/>
          </a:xfrm>
          <a:prstGeom prst="rect">
            <a:avLst/>
          </a:prstGeom>
        </p:spPr>
      </p:pic>
      <p:cxnSp>
        <p:nvCxnSpPr>
          <p:cNvPr id="2" name="Straight Connector 1" title="straight line separating header from page content"/>
          <p:cNvCxnSpPr/>
          <p:nvPr/>
        </p:nvCxnSpPr>
        <p:spPr>
          <a:xfrm>
            <a:off x="0" y="3340614"/>
            <a:ext cx="12200708" cy="43311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5522" y="3824011"/>
            <a:ext cx="10709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 Tom </a:t>
            </a:r>
            <a:r>
              <a:rPr lang="en-US" sz="3200" dirty="0" err="1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Giblin</a:t>
            </a:r>
            <a:endParaRPr lang="en-US" sz="3200" dirty="0">
              <a:solidFill>
                <a:srgbClr val="522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522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 Research Technician</a:t>
            </a:r>
          </a:p>
        </p:txBody>
      </p:sp>
      <p:pic>
        <p:nvPicPr>
          <p:cNvPr id="7" name="Picture 6" title="STAR4D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5" y="1296116"/>
            <a:ext cx="5692543" cy="1877748"/>
          </a:xfrm>
          <a:prstGeom prst="rect">
            <a:avLst/>
          </a:prstGeo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4278990B-8304-0540-BE14-08FC70AE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STAR4Defense</a:t>
            </a:r>
          </a:p>
        </p:txBody>
      </p:sp>
    </p:spTree>
    <p:extLst>
      <p:ext uri="{BB962C8B-B14F-4D97-AF65-F5344CB8AC3E}">
        <p14:creationId xmlns:p14="http://schemas.microsoft.com/office/powerpoint/2010/main" val="118782358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Painter Training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56" y="1610400"/>
            <a:ext cx="1101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STAR4D classes at PACE and off-site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556" y="2295348"/>
            <a:ext cx="60814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FY18 178 painters certified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training can take place in Cedar Falls or offsite at military facilities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is good for one year</a:t>
            </a:r>
          </a:p>
        </p:txBody>
      </p:sp>
      <p:pic>
        <p:nvPicPr>
          <p:cNvPr id="5" name="Picture 4" title="Painter training with VirtualPaint training syste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95" y="2547257"/>
            <a:ext cx="4481409" cy="3361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39765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Training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56" y="1610400"/>
            <a:ext cx="1101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Aviation and Missile Command (AMCOM)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719" y="2072065"/>
            <a:ext cx="45607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Fucker, AL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Campbell, KY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Bliss, TX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Christi Army Depot, TX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TASMG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TASMG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Waterloo Army Aviation Support Facility #1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title="Staff painting tail of aircraf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48" y="2167053"/>
            <a:ext cx="4939863" cy="3704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8542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Training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56" y="1610400"/>
            <a:ext cx="1101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USMC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720" y="2072065"/>
            <a:ext cx="43420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MDMC Albany, GA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MDMC Barstow, CA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Lejeune, NC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Pendleton, CA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Kaneohe Bay, HI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Blount Island Command, FL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Kinser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Okinawa, Japan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title="Military vehicle prepped for paint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97" y="2072064"/>
            <a:ext cx="5108554" cy="38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08109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68028"/>
            <a:ext cx="48865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USMC reserve units send assets to STAR4D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2 or 3 (level of corrosion)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title="Military vehicle with areas of rus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97" y="1512783"/>
            <a:ext cx="3373820" cy="2530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title="Portion of military vehicle with significant rust and deteriorati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40" y="3669204"/>
            <a:ext cx="3373822" cy="2530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00677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en and paper" title="Agenda slide background 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2" b="37678"/>
          <a:stretch/>
        </p:blipFill>
        <p:spPr>
          <a:xfrm>
            <a:off x="0" y="385591"/>
            <a:ext cx="12192000" cy="892367"/>
          </a:xfrm>
          <a:prstGeom prst="rect">
            <a:avLst/>
          </a:prstGeom>
        </p:spPr>
      </p:pic>
      <p:grpSp>
        <p:nvGrpSpPr>
          <p:cNvPr id="23" name="Group 22" title="Display shape, no content"/>
          <p:cNvGrpSpPr/>
          <p:nvPr/>
        </p:nvGrpSpPr>
        <p:grpSpPr>
          <a:xfrm>
            <a:off x="1997508" y="1620776"/>
            <a:ext cx="1320454" cy="496592"/>
            <a:chOff x="998104" y="1882783"/>
            <a:chExt cx="1320454" cy="308344"/>
          </a:xfrm>
        </p:grpSpPr>
        <p:sp>
          <p:nvSpPr>
            <p:cNvPr id="13" name="Rectangle 12"/>
            <p:cNvSpPr/>
            <p:nvPr/>
          </p:nvSpPr>
          <p:spPr>
            <a:xfrm>
              <a:off x="998104" y="1882783"/>
              <a:ext cx="1188720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2138929" y="1956804"/>
              <a:ext cx="194974" cy="164284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 title="Display shape, no content"/>
          <p:cNvGrpSpPr/>
          <p:nvPr/>
        </p:nvGrpSpPr>
        <p:grpSpPr>
          <a:xfrm>
            <a:off x="1958107" y="4709446"/>
            <a:ext cx="1320454" cy="451447"/>
            <a:chOff x="998104" y="1882783"/>
            <a:chExt cx="1320454" cy="308344"/>
          </a:xfrm>
        </p:grpSpPr>
        <p:sp>
          <p:nvSpPr>
            <p:cNvPr id="41" name="Rectangle 40"/>
            <p:cNvSpPr/>
            <p:nvPr/>
          </p:nvSpPr>
          <p:spPr>
            <a:xfrm>
              <a:off x="998104" y="1882783"/>
              <a:ext cx="1188720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41"/>
            <p:cNvSpPr/>
            <p:nvPr/>
          </p:nvSpPr>
          <p:spPr>
            <a:xfrm rot="5400000">
              <a:off x="2138929" y="1956804"/>
              <a:ext cx="194974" cy="164284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 title="Display shape, no content"/>
          <p:cNvGrpSpPr/>
          <p:nvPr/>
        </p:nvGrpSpPr>
        <p:grpSpPr>
          <a:xfrm>
            <a:off x="1958107" y="4212695"/>
            <a:ext cx="1320454" cy="451447"/>
            <a:chOff x="998104" y="1882783"/>
            <a:chExt cx="1320454" cy="308344"/>
          </a:xfrm>
        </p:grpSpPr>
        <p:sp>
          <p:nvSpPr>
            <p:cNvPr id="44" name="Rectangle 43"/>
            <p:cNvSpPr/>
            <p:nvPr/>
          </p:nvSpPr>
          <p:spPr>
            <a:xfrm>
              <a:off x="998104" y="1882783"/>
              <a:ext cx="1188720" cy="308344"/>
            </a:xfrm>
            <a:prstGeom prst="rect">
              <a:avLst/>
            </a:prstGeom>
            <a:solidFill>
              <a:srgbClr val="52247F"/>
            </a:solidFill>
            <a:ln>
              <a:solidFill>
                <a:srgbClr val="522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Isosceles Triangle 44"/>
            <p:cNvSpPr/>
            <p:nvPr/>
          </p:nvSpPr>
          <p:spPr>
            <a:xfrm rot="5400000">
              <a:off x="2138929" y="1956804"/>
              <a:ext cx="194974" cy="164284"/>
            </a:xfrm>
            <a:prstGeom prst="triangle">
              <a:avLst/>
            </a:prstGeom>
            <a:solidFill>
              <a:srgbClr val="522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Agenda</a:t>
            </a:r>
          </a:p>
        </p:txBody>
      </p:sp>
      <p:cxnSp>
        <p:nvCxnSpPr>
          <p:cNvPr id="5" name="Straight Connector 4" title="straight line separating header from page content"/>
          <p:cNvCxnSpPr/>
          <p:nvPr/>
        </p:nvCxnSpPr>
        <p:spPr>
          <a:xfrm>
            <a:off x="3561942" y="2110432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 title="straight line separating header from page content"/>
          <p:cNvCxnSpPr/>
          <p:nvPr/>
        </p:nvCxnSpPr>
        <p:spPr>
          <a:xfrm>
            <a:off x="3546953" y="4178293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 title="straight line separating agenda items"/>
          <p:cNvCxnSpPr/>
          <p:nvPr/>
        </p:nvCxnSpPr>
        <p:spPr>
          <a:xfrm>
            <a:off x="3565944" y="4681544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title="straight line separating header from page content"/>
          <p:cNvCxnSpPr/>
          <p:nvPr/>
        </p:nvCxnSpPr>
        <p:spPr>
          <a:xfrm>
            <a:off x="3551188" y="5201212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title="straight line separating agenda items"/>
          <p:cNvCxnSpPr/>
          <p:nvPr/>
        </p:nvCxnSpPr>
        <p:spPr>
          <a:xfrm>
            <a:off x="3554752" y="2620699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title="straight line separating agenda items"/>
          <p:cNvCxnSpPr/>
          <p:nvPr/>
        </p:nvCxnSpPr>
        <p:spPr>
          <a:xfrm>
            <a:off x="3594352" y="3119692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 title="straight line separating agenda items"/>
          <p:cNvCxnSpPr/>
          <p:nvPr/>
        </p:nvCxnSpPr>
        <p:spPr>
          <a:xfrm>
            <a:off x="3564852" y="3651519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 title="straight line separating header from page content"/>
          <p:cNvCxnSpPr/>
          <p:nvPr/>
        </p:nvCxnSpPr>
        <p:spPr>
          <a:xfrm>
            <a:off x="0" y="1277958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 title="straight line separating agenda items"/>
          <p:cNvCxnSpPr/>
          <p:nvPr/>
        </p:nvCxnSpPr>
        <p:spPr>
          <a:xfrm>
            <a:off x="3573319" y="5722936"/>
            <a:ext cx="69723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 descr="11 a.m.&#10;Welcome and Introductions, DAN NICKEY&#10;&#10;On-Site Reviews and Iowa Air Emissions Assistance Program, JENNIFER WITTENBURG&#10;&#10;Food Waste Projects and 2018 Midwest Food Recovery Summit, JENNIFER TRENT&#10;&#10;STAR4D Military Painter Training Program, TOM GIBLIN&#10;&#10;Iowa Green Brewery Certification, JOE BOLICK&#10;&#10;Environmental Training Initiative&#10;JIM OLSON&#10;&#10;12 p.m.&#10;Lunch &#10;&#10;1 p.m.&#10;Tour of UNI’s Additive Manufacturing Center, TRAVIS FRUSH&#10;&#10;2 p.m.&#10;Advisory Committee Discussion of the Future of the IWRC and Closing Remarks, DAN NICKEY&#10;" title="2018 Advisory Commitee Agenda Schedu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048478"/>
              </p:ext>
            </p:extLst>
          </p:nvPr>
        </p:nvGraphicFramePr>
        <p:xfrm>
          <a:off x="1875183" y="1612147"/>
          <a:ext cx="10118034" cy="593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254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11:00 a.m.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Welcome and Introductions</a:t>
                      </a:r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 NICKEY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25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On-Site Reviews and Iowa</a:t>
                      </a:r>
                      <a:r>
                        <a:rPr lang="en-US" sz="1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Emissions Assistance Program</a:t>
                      </a:r>
                      <a:endParaRPr lang="en-US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JENNIFER WITTENBURG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25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Waste Projects and 2018 Midwest Food Recovery Summit</a:t>
                      </a:r>
                    </a:p>
                    <a:p>
                      <a:r>
                        <a:rPr lang="en-US" sz="12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JENNIFER TRENT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25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STAR4D Military Painter Training Program</a:t>
                      </a:r>
                    </a:p>
                    <a:p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</a:t>
                      </a:r>
                      <a:r>
                        <a:rPr lang="en-US" sz="12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GIBLIN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931"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Iowa Green Brewery Certification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JOE BOLICK</a:t>
                      </a:r>
                    </a:p>
                    <a:p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Training</a:t>
                      </a:r>
                      <a:r>
                        <a:rPr lang="en-US" sz="1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Initiative</a:t>
                      </a:r>
                      <a:endParaRPr lang="en-US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JIM OLSON</a:t>
                      </a:r>
                    </a:p>
                    <a:p>
                      <a:endParaRPr lang="en-US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254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1:00 p.m.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Tour</a:t>
                      </a:r>
                      <a:r>
                        <a:rPr lang="en-US" sz="1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UNI’s Additive Manufacturing Center</a:t>
                      </a:r>
                    </a:p>
                    <a:p>
                      <a:r>
                        <a:rPr lang="en-US" sz="12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TRAVIS FRUSH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806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Advisory Committee Discussion of the Future of the IWRC and Closing Remarks</a:t>
                      </a:r>
                    </a:p>
                    <a:p>
                      <a:r>
                        <a:rPr 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2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NICKEY</a:t>
                      </a:r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3339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661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3" title="blank shape, no data"/>
          <p:cNvSpPr/>
          <p:nvPr/>
        </p:nvSpPr>
        <p:spPr>
          <a:xfrm>
            <a:off x="1958107" y="4178293"/>
            <a:ext cx="1359855" cy="485849"/>
          </a:xfrm>
          <a:prstGeom prst="rect">
            <a:avLst/>
          </a:prstGeom>
          <a:solidFill>
            <a:srgbClr val="E1E1E1"/>
          </a:solidFill>
          <a:ln>
            <a:solidFill>
              <a:srgbClr val="E1E1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 title="Display shape, no content"/>
          <p:cNvSpPr/>
          <p:nvPr/>
        </p:nvSpPr>
        <p:spPr>
          <a:xfrm>
            <a:off x="1980275" y="5384638"/>
            <a:ext cx="1281053" cy="240442"/>
          </a:xfrm>
          <a:prstGeom prst="homePlate">
            <a:avLst>
              <a:gd name="adj" fmla="val 51695"/>
            </a:avLst>
          </a:prstGeom>
          <a:solidFill>
            <a:srgbClr val="52247F"/>
          </a:solidFill>
          <a:ln>
            <a:solidFill>
              <a:srgbClr val="522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 title="Display shape, no content"/>
          <p:cNvSpPr/>
          <p:nvPr/>
        </p:nvSpPr>
        <p:spPr>
          <a:xfrm>
            <a:off x="1964848" y="5286783"/>
            <a:ext cx="1181979" cy="436153"/>
          </a:xfrm>
          <a:prstGeom prst="rect">
            <a:avLst/>
          </a:prstGeom>
          <a:solidFill>
            <a:srgbClr val="52247F"/>
          </a:solidFill>
          <a:ln>
            <a:solidFill>
              <a:srgbClr val="522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ocess 16" title="Display shape, no content"/>
          <p:cNvSpPr/>
          <p:nvPr/>
        </p:nvSpPr>
        <p:spPr>
          <a:xfrm>
            <a:off x="1964848" y="5811410"/>
            <a:ext cx="1181979" cy="430696"/>
          </a:xfrm>
          <a:prstGeom prst="flowChartProcess">
            <a:avLst/>
          </a:prstGeom>
          <a:solidFill>
            <a:srgbClr val="52247F"/>
          </a:solidFill>
          <a:ln>
            <a:solidFill>
              <a:srgbClr val="522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1982756" y="5887918"/>
            <a:ext cx="1131521" cy="272132"/>
          </a:xfrm>
          <a:prstGeom prst="homePlate">
            <a:avLst/>
          </a:prstGeom>
          <a:solidFill>
            <a:srgbClr val="52247F"/>
          </a:solidFill>
          <a:ln>
            <a:solidFill>
              <a:srgbClr val="522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2:00 p.m.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77808" y="4754381"/>
            <a:ext cx="120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12:00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p.m.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8107" y="5320464"/>
            <a:ext cx="108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1:00 p.m.</a:t>
            </a:r>
          </a:p>
        </p:txBody>
      </p:sp>
      <p:sp>
        <p:nvSpPr>
          <p:cNvPr id="21" name="Pentagon 20" title="Display shape, no content"/>
          <p:cNvSpPr/>
          <p:nvPr/>
        </p:nvSpPr>
        <p:spPr>
          <a:xfrm>
            <a:off x="3023151" y="5891296"/>
            <a:ext cx="247351" cy="265376"/>
          </a:xfrm>
          <a:prstGeom prst="homePlate">
            <a:avLst/>
          </a:prstGeom>
          <a:solidFill>
            <a:srgbClr val="52247F"/>
          </a:solidFill>
          <a:ln>
            <a:solidFill>
              <a:srgbClr val="522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0785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501" y="1318022"/>
            <a:ext cx="499162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 Rich Primer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record keeping</a:t>
            </a:r>
          </a:p>
          <a:p>
            <a:pPr marL="1257300" lvl="2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Temperature, Dew Point, RH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</a:t>
            </a:r>
          </a:p>
          <a:p>
            <a:pPr marL="1257300" lvl="2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Thickness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title="Primed portion of military vehic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84" y="2217682"/>
            <a:ext cx="4423914" cy="331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48570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579" y="1376504"/>
            <a:ext cx="4518659" cy="502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Epoxy Primer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record keeping</a:t>
            </a:r>
          </a:p>
          <a:p>
            <a:pPr marL="1257300" lvl="2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Temperature, Dew Point, RH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</a:t>
            </a:r>
          </a:p>
          <a:p>
            <a:pPr marL="1257300" lvl="2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Thickness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title="USMC painter spraying primer on military asse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30" y="2228192"/>
            <a:ext cx="4423914" cy="331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3787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050" y="1284076"/>
            <a:ext cx="543281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 (Chemical Agent Resistant Coating)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record keeping</a:t>
            </a:r>
          </a:p>
          <a:p>
            <a:pPr marL="1257300" lvl="2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Temperature, Dew Point, RH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</a:t>
            </a:r>
          </a:p>
          <a:p>
            <a:pPr marL="1257300" lvl="2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Thickness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title="Military asset painted using CAR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10" y="2238703"/>
            <a:ext cx="4423915" cy="331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62457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43" y="1498048"/>
            <a:ext cx="43420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 (Chemical Agent Resistant Coating)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Camouflage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title="Before photo of military vehicle to be pain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64" y="3272393"/>
            <a:ext cx="3923261" cy="2942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title="After photo of freshly painted military vehicl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53" y="1665893"/>
            <a:ext cx="3893021" cy="2919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9904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400" y="1641566"/>
            <a:ext cx="51387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Stenciling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Graphic Technologies Program (students) provide stencils at a low cost using a laser cutter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title="Freshly painted hood of military vehic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16" y="2072065"/>
            <a:ext cx="4423915" cy="331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15145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Gravity feed spray gun as background ima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8456" r="260" b="33316"/>
          <a:stretch/>
        </p:blipFill>
        <p:spPr>
          <a:xfrm>
            <a:off x="0" y="402403"/>
            <a:ext cx="12192000" cy="836401"/>
          </a:xfrm>
          <a:prstGeom prst="rect">
            <a:avLst/>
          </a:prstGeom>
        </p:spPr>
      </p:pic>
      <p:cxnSp>
        <p:nvCxnSpPr>
          <p:cNvPr id="12" name="Straight Connector 11" title="straight line separating header from page content"/>
          <p:cNvCxnSpPr/>
          <p:nvPr/>
        </p:nvCxnSpPr>
        <p:spPr>
          <a:xfrm>
            <a:off x="0" y="1238804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USMC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87274"/>
            <a:ext cx="45291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asset to a Category 1 (no corrosion)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title="Camouflage painted military vehic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07" y="1635685"/>
            <a:ext cx="5742650" cy="430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27592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WRC staff member presenting Iowa Green Brewery Certification to brewer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Texturizer trans="75000" scaling="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6" t="33391" r="19887" b="25334"/>
          <a:stretch/>
        </p:blipFill>
        <p:spPr>
          <a:xfrm>
            <a:off x="8467" y="-1"/>
            <a:ext cx="12188198" cy="6859005"/>
          </a:xfrm>
          <a:prstGeom prst="rect">
            <a:avLst/>
          </a:prstGeom>
        </p:spPr>
      </p:pic>
      <p:pic>
        <p:nvPicPr>
          <p:cNvPr id="3" name="Picture 2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23872" b="7630"/>
          <a:stretch/>
        </p:blipFill>
        <p:spPr>
          <a:xfrm>
            <a:off x="6011333" y="418376"/>
            <a:ext cx="6180667" cy="6448091"/>
          </a:xfrm>
          <a:prstGeom prst="rect">
            <a:avLst/>
          </a:prstGeom>
          <a:noFill/>
        </p:spPr>
      </p:pic>
      <p:sp>
        <p:nvSpPr>
          <p:cNvPr id="10" name="Rectangle 9" title="white rectangle, no content"/>
          <p:cNvSpPr/>
          <p:nvPr/>
        </p:nvSpPr>
        <p:spPr>
          <a:xfrm>
            <a:off x="0" y="5089766"/>
            <a:ext cx="5635690" cy="108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76" y="5089766"/>
            <a:ext cx="5155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6939"/>
                </a:solidFill>
              </a:rPr>
              <a:t>Iowa Green Brewery Certification</a:t>
            </a:r>
          </a:p>
          <a:p>
            <a:pPr algn="ctr"/>
            <a:r>
              <a:rPr lang="en-US" sz="1600" dirty="0">
                <a:solidFill>
                  <a:srgbClr val="0F6939"/>
                </a:solidFill>
              </a:rPr>
              <a:t>Joe Bolick – Iowa Waste Reduction Center</a:t>
            </a:r>
          </a:p>
          <a:p>
            <a:pPr algn="ctr"/>
            <a:r>
              <a:rPr lang="en-US" sz="1600" dirty="0">
                <a:solidFill>
                  <a:srgbClr val="0F6939"/>
                </a:solidFill>
              </a:rPr>
              <a:t>University of Northern Iowa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C9758595-3CBC-554A-8DC4-0AA4B25B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Green Brewery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77429631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uni campani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trans="75000" scaling="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37" b="18367"/>
          <a:stretch/>
        </p:blipFill>
        <p:spPr bwMode="auto">
          <a:xfrm>
            <a:off x="0" y="0"/>
            <a:ext cx="12192000" cy="683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 title="green rectangle, no content"/>
          <p:cNvSpPr/>
          <p:nvPr/>
        </p:nvSpPr>
        <p:spPr>
          <a:xfrm>
            <a:off x="7100596" y="0"/>
            <a:ext cx="5091404" cy="6839339"/>
          </a:xfrm>
          <a:prstGeom prst="roundRect">
            <a:avLst>
              <a:gd name="adj" fmla="val 0"/>
            </a:avLst>
          </a:prstGeom>
          <a:solidFill>
            <a:srgbClr val="0F693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 title="Vertical white line for styling purposes"/>
          <p:cNvCxnSpPr/>
          <p:nvPr/>
        </p:nvCxnSpPr>
        <p:spPr>
          <a:xfrm>
            <a:off x="7268547" y="0"/>
            <a:ext cx="0" cy="68580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31825" y="274320"/>
            <a:ext cx="48601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Waste Reduction Center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Located at the University of Northern Iowa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Non-Regulatory Compliance Assistance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Painter Training and Education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 NEXT?</a:t>
            </a: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55DA982D-0CAC-C243-A505-74BB5909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Waste Reduction Center, What Next?</a:t>
            </a:r>
          </a:p>
        </p:txBody>
      </p:sp>
    </p:spTree>
    <p:extLst>
      <p:ext uri="{BB962C8B-B14F-4D97-AF65-F5344CB8AC3E}">
        <p14:creationId xmlns:p14="http://schemas.microsoft.com/office/powerpoint/2010/main" val="207334681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Empty beer bottles prior to being filled at brewery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 title="white rectangle, no content"/>
          <p:cNvSpPr/>
          <p:nvPr/>
        </p:nvSpPr>
        <p:spPr>
          <a:xfrm>
            <a:off x="7520473" y="0"/>
            <a:ext cx="4671527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 title="Vertical green line separating image from slide content"/>
          <p:cNvCxnSpPr/>
          <p:nvPr/>
        </p:nvCxnSpPr>
        <p:spPr>
          <a:xfrm>
            <a:off x="7725747" y="-1"/>
            <a:ext cx="0" cy="6858001"/>
          </a:xfrm>
          <a:prstGeom prst="line">
            <a:avLst/>
          </a:prstGeom>
          <a:ln w="76200">
            <a:solidFill>
              <a:srgbClr val="0F6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30589" y="274320"/>
            <a:ext cx="436141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F6939"/>
                </a:solidFill>
                <a:latin typeface="Century Gothic" panose="020B0502020202020204" pitchFamily="34" charset="0"/>
              </a:rPr>
              <a:t>BEER !!!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F6939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Rapid Growth in Iowa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Resource Intensive Processes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It’s beer</a:t>
            </a:r>
          </a:p>
        </p:txBody>
      </p:sp>
      <p:pic>
        <p:nvPicPr>
          <p:cNvPr id="6" name="Picture 5" title="Iowa Green Brewery Log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325639" y="5056643"/>
            <a:ext cx="1661314" cy="1651728"/>
          </a:xfrm>
          <a:prstGeom prst="rect">
            <a:avLst/>
          </a:prstGeom>
          <a:noFill/>
        </p:spPr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2585AD2B-031E-6A44-B76F-376A2510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BEER!!!</a:t>
            </a:r>
          </a:p>
        </p:txBody>
      </p:sp>
    </p:spTree>
    <p:extLst>
      <p:ext uri="{BB962C8B-B14F-4D97-AF65-F5344CB8AC3E}">
        <p14:creationId xmlns:p14="http://schemas.microsoft.com/office/powerpoint/2010/main" val="386091370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UnwBxMmgrg9YZU8JZ-Vo7tMu7iOOiU7ycHeKNK_J3GDKumJB7zD66SkeJjNPjYoT0xQQBdL4Wzun-Svor0X7eexmXzS1QgR82yrrTs5UnKzTzu9sAfQTEyZRnHZJ8QFyUZqr_YbTIO1b7CJwEG_NLRyqhHnWeduIuDaZ_i3SfhSOfUC7OCodpxJr2vjmvmi-JQ3fj6P1Qf9hfa4oGZi3i81Wz6d0J0gx6u8iOInPeqoOZC4pbXvpFQdIeZb5lv-cwpd0Z5FjwjZNEXgztM0Nh2BvRMdQ1RkNxAsVTunmqs7fecdLBWSPQjn4FkiHrvp6db8JqOSvftkSrZvILMFJBUhC1HnpgxCGEp7N0YmwjO8vf5Ueayh_ZaNGTvEtXafxZvZcYdad345tiv7IBynrjWFcQYeCZ_DUmervaXDDUT15flena1WQYQpFeSfNNiHP4nL_oQVUmFiN3ifdNBaujiyj4sCELdFC0N1akxg4rRTKHXO86cVJTIEolqKYOswXz4XTO5r_cfAf5eNc8P7AQCmv0B13F9X0VbzexnCBAH4klF369bjJLIAKVwOP4VXfEELHTh8ouvt6DRGg0UmrZ0qRZsQCTsahtP3T9PmTjEj5IJrqcdympvMEwsUNd4nG=w1920-h934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8" r="1553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 title="green rectangle, no content"/>
          <p:cNvSpPr/>
          <p:nvPr/>
        </p:nvSpPr>
        <p:spPr>
          <a:xfrm>
            <a:off x="0" y="0"/>
            <a:ext cx="4861249" cy="6858000"/>
          </a:xfrm>
          <a:prstGeom prst="roundRect">
            <a:avLst>
              <a:gd name="adj" fmla="val 0"/>
            </a:avLst>
          </a:prstGeom>
          <a:solidFill>
            <a:srgbClr val="0F693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 title="Verticle white line for styling purposes"/>
          <p:cNvCxnSpPr/>
          <p:nvPr/>
        </p:nvCxnSpPr>
        <p:spPr>
          <a:xfrm>
            <a:off x="4665305" y="0"/>
            <a:ext cx="0" cy="68580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8998" y="274320"/>
            <a:ext cx="44473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Getting Started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Surveyed 17 Iowa breweries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Visited 4 of varying sizes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at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iBEST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Singlespeed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expansion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3060FB-1F66-3A46-8379-F8ACAE2C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Brewery Certification -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8329458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title="Business person with clipart and pen as background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71"/>
            <a:ext cx="12192000" cy="2933254"/>
          </a:xfrm>
          <a:prstGeom prst="rect">
            <a:avLst/>
          </a:prstGeom>
        </p:spPr>
      </p:pic>
      <p:cxnSp>
        <p:nvCxnSpPr>
          <p:cNvPr id="2" name="Straight Connector 1" title="straight line separating header from page content"/>
          <p:cNvCxnSpPr/>
          <p:nvPr/>
        </p:nvCxnSpPr>
        <p:spPr>
          <a:xfrm>
            <a:off x="0" y="3383925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1443789" y="2097708"/>
            <a:ext cx="10465183" cy="781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On-Site Reviews and Iowa Air Emissions Assistance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522" y="3889092"/>
            <a:ext cx="96642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endParaRPr lang="en-US" sz="3200" dirty="0">
              <a:solidFill>
                <a:srgbClr val="522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Jennifer </a:t>
            </a:r>
            <a:r>
              <a:rPr lang="en-US" sz="3200" dirty="0" err="1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Wittenburg</a:t>
            </a:r>
            <a:endParaRPr lang="en-US" sz="3200" dirty="0">
              <a:solidFill>
                <a:srgbClr val="522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IAEAP PROGRAM MANAGER</a:t>
            </a:r>
            <a:endParaRPr lang="en-US" sz="3200" dirty="0">
              <a:solidFill>
                <a:srgbClr val="522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85140121-C34E-AF4C-87B2-C2FA729B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On-Site Reviews and Iowa Air Emissions Assistance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2701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View of patio area covered in snow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606" r="19213" b="-1"/>
          <a:stretch/>
        </p:blipFill>
        <p:spPr>
          <a:xfrm rot="5400000">
            <a:off x="4942113" y="-401215"/>
            <a:ext cx="6848672" cy="7651102"/>
          </a:xfrm>
          <a:prstGeom prst="rect">
            <a:avLst/>
          </a:prstGeom>
        </p:spPr>
      </p:pic>
      <p:sp>
        <p:nvSpPr>
          <p:cNvPr id="3" name="Rounded Rectangle 2" title="white rectangle, no content"/>
          <p:cNvSpPr/>
          <p:nvPr/>
        </p:nvSpPr>
        <p:spPr>
          <a:xfrm>
            <a:off x="1" y="0"/>
            <a:ext cx="4540898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 title="vertical green line for styling purposes"/>
          <p:cNvCxnSpPr/>
          <p:nvPr/>
        </p:nvCxnSpPr>
        <p:spPr>
          <a:xfrm>
            <a:off x="4348063" y="0"/>
            <a:ext cx="0" cy="6858001"/>
          </a:xfrm>
          <a:prstGeom prst="line">
            <a:avLst/>
          </a:prstGeom>
          <a:ln w="76200">
            <a:solidFill>
              <a:srgbClr val="0F6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8998" y="274320"/>
            <a:ext cx="42390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6939"/>
                </a:solidFill>
                <a:latin typeface="Century Gothic" panose="020B0502020202020204" pitchFamily="34" charset="0"/>
              </a:rPr>
              <a:t>Areas of Focus</a:t>
            </a:r>
          </a:p>
          <a:p>
            <a:pPr algn="ctr"/>
            <a:endParaRPr lang="en-US" sz="2400" b="1" dirty="0">
              <a:solidFill>
                <a:srgbClr val="0F6939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400" b="1" dirty="0">
              <a:solidFill>
                <a:srgbClr val="0F6939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Regulatory assistance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Energy Efficiency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Water Quality &amp; Conservation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Environmental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Solid waste &amp; inventory control</a:t>
            </a:r>
            <a:endParaRPr lang="en-US" sz="2400" b="1" dirty="0">
              <a:solidFill>
                <a:srgbClr val="0F693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C24323E7-2DB8-514F-920B-5C00DBE3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Brewery Certification – Areas of Focus</a:t>
            </a:r>
          </a:p>
        </p:txBody>
      </p:sp>
    </p:spTree>
    <p:extLst>
      <p:ext uri="{BB962C8B-B14F-4D97-AF65-F5344CB8AC3E}">
        <p14:creationId xmlns:p14="http://schemas.microsoft.com/office/powerpoint/2010/main" val="177569953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Brewery tank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 title="green rectangle, no content"/>
          <p:cNvSpPr/>
          <p:nvPr/>
        </p:nvSpPr>
        <p:spPr>
          <a:xfrm>
            <a:off x="7100596" y="0"/>
            <a:ext cx="5091404" cy="6839339"/>
          </a:xfrm>
          <a:prstGeom prst="roundRect">
            <a:avLst>
              <a:gd name="adj" fmla="val 0"/>
            </a:avLst>
          </a:prstGeom>
          <a:solidFill>
            <a:srgbClr val="0F693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 title="vertical white line for styling purposes"/>
          <p:cNvCxnSpPr/>
          <p:nvPr/>
        </p:nvCxnSpPr>
        <p:spPr>
          <a:xfrm>
            <a:off x="7268547" y="0"/>
            <a:ext cx="0" cy="68580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331825" y="274320"/>
            <a:ext cx="48601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Process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Visit brewery for initial audit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Conduct audit according to checklist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Calculate initial certification score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Create recommendations report based on audit and provide assistance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Certify brewery</a:t>
            </a:r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02813AAA-4E33-284F-8848-46706F6D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Brewery Certification – The Process</a:t>
            </a:r>
          </a:p>
        </p:txBody>
      </p:sp>
    </p:spTree>
    <p:extLst>
      <p:ext uri="{BB962C8B-B14F-4D97-AF65-F5344CB8AC3E}">
        <p14:creationId xmlns:p14="http://schemas.microsoft.com/office/powerpoint/2010/main" val="149835194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owa Green Brewery Certification materia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 title="white rectangle, no content"/>
          <p:cNvSpPr/>
          <p:nvPr/>
        </p:nvSpPr>
        <p:spPr>
          <a:xfrm>
            <a:off x="7520473" y="0"/>
            <a:ext cx="4671527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 title="vertical green line for styling purposes"/>
          <p:cNvCxnSpPr/>
          <p:nvPr/>
        </p:nvCxnSpPr>
        <p:spPr>
          <a:xfrm>
            <a:off x="7725747" y="-1"/>
            <a:ext cx="0" cy="6858001"/>
          </a:xfrm>
          <a:prstGeom prst="line">
            <a:avLst/>
          </a:prstGeom>
          <a:ln w="76200">
            <a:solidFill>
              <a:srgbClr val="0F6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3361" y="186079"/>
            <a:ext cx="4414510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6939"/>
                </a:solidFill>
                <a:latin typeface="Century Gothic" panose="020B0502020202020204" pitchFamily="34" charset="0"/>
              </a:rPr>
              <a:t>What’s included?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F6939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0F6939"/>
                </a:solidFill>
                <a:latin typeface="Century Gothic" panose="020B0502020202020204" pitchFamily="34" charset="0"/>
              </a:rPr>
              <a:t>Customized environmental recommendations report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Certificate and window cling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Digital button for website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Press release in local area and social media push</a:t>
            </a:r>
          </a:p>
        </p:txBody>
      </p:sp>
      <p:pic>
        <p:nvPicPr>
          <p:cNvPr id="6" name="Picture 5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325639" y="5056643"/>
            <a:ext cx="1661314" cy="1651728"/>
          </a:xfrm>
          <a:prstGeom prst="rect">
            <a:avLst/>
          </a:prstGeom>
          <a:noFill/>
        </p:spPr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0AF494AA-C3BA-0146-AABB-5BBDAB13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Brewery Certification – What’s Included?</a:t>
            </a:r>
          </a:p>
        </p:txBody>
      </p:sp>
    </p:spTree>
    <p:extLst>
      <p:ext uri="{BB962C8B-B14F-4D97-AF65-F5344CB8AC3E}">
        <p14:creationId xmlns:p14="http://schemas.microsoft.com/office/powerpoint/2010/main" val="328370375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56866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F6939"/>
                </a:solidFill>
                <a:latin typeface="Century Gothic" panose="020B0502020202020204" pitchFamily="34" charset="0"/>
              </a:rPr>
              <a:t>Best Practices</a:t>
            </a:r>
          </a:p>
          <a:p>
            <a:pPr algn="ctr"/>
            <a:r>
              <a:rPr lang="en-US" dirty="0">
                <a:solidFill>
                  <a:srgbClr val="0F6939"/>
                </a:solidFill>
                <a:latin typeface="Century Gothic" panose="020B0502020202020204" pitchFamily="34" charset="0"/>
              </a:rPr>
              <a:t>(Cool things we’ve seen)</a:t>
            </a:r>
          </a:p>
        </p:txBody>
      </p:sp>
      <p:pic>
        <p:nvPicPr>
          <p:cNvPr id="3" name="Picture 2" title="Iowa Green Brewery Log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5265343" y="3576669"/>
            <a:ext cx="1661314" cy="1651728"/>
          </a:xfrm>
          <a:prstGeom prst="rect">
            <a:avLst/>
          </a:prstGeom>
          <a:noFill/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A7E055-9F8B-E24C-ACA7-E7BF89B8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Brewery Certification –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29260171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Exterior of Singlespeed Brewing in Waterlo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 title="green rectangle, no content"/>
          <p:cNvGrpSpPr/>
          <p:nvPr/>
        </p:nvGrpSpPr>
        <p:grpSpPr>
          <a:xfrm>
            <a:off x="5877098" y="4779819"/>
            <a:ext cx="6314902" cy="1562793"/>
            <a:chOff x="5877098" y="4513811"/>
            <a:chExt cx="6314902" cy="1562793"/>
          </a:xfrm>
        </p:grpSpPr>
        <p:sp>
          <p:nvSpPr>
            <p:cNvPr id="3" name="Rectangle 2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7143646" y="5161105"/>
            <a:ext cx="37818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Singlespeed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Waterloo</a:t>
            </a:r>
          </a:p>
        </p:txBody>
      </p:sp>
      <p:pic>
        <p:nvPicPr>
          <p:cNvPr id="8" name="Picture 7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25923" y="168759"/>
            <a:ext cx="1661314" cy="1651728"/>
          </a:xfrm>
          <a:prstGeom prst="rect">
            <a:avLst/>
          </a:prstGeom>
          <a:noFill/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911DB4D-D0B8-844E-96B3-56AC687B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Singlespeed</a:t>
            </a:r>
            <a:r>
              <a:rPr lang="en-US" dirty="0"/>
              <a:t> Brewery – slide 1</a:t>
            </a:r>
          </a:p>
        </p:txBody>
      </p:sp>
    </p:spTree>
    <p:extLst>
      <p:ext uri="{BB962C8B-B14F-4D97-AF65-F5344CB8AC3E}">
        <p14:creationId xmlns:p14="http://schemas.microsoft.com/office/powerpoint/2010/main" val="337489316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nterior of Singlespeed Brewing in Waterlo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>
            <a:off x="5877098" y="4779819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143646" y="5161105"/>
            <a:ext cx="37818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Singlespeed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Waterloo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17609" y="177073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2B1020E3-E5A5-B247-B441-6809DF76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Singlespeed</a:t>
            </a:r>
            <a:r>
              <a:rPr lang="en-US" dirty="0"/>
              <a:t> Brewery – slide 2</a:t>
            </a:r>
          </a:p>
        </p:txBody>
      </p:sp>
    </p:spTree>
    <p:extLst>
      <p:ext uri="{BB962C8B-B14F-4D97-AF65-F5344CB8AC3E}">
        <p14:creationId xmlns:p14="http://schemas.microsoft.com/office/powerpoint/2010/main" val="28041146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nterior of Singlespeed Brewing in Waterlo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 title="green rectangle, no content"/>
          <p:cNvGrpSpPr/>
          <p:nvPr/>
        </p:nvGrpSpPr>
        <p:grpSpPr>
          <a:xfrm>
            <a:off x="5877098" y="4779819"/>
            <a:ext cx="6314902" cy="1562793"/>
            <a:chOff x="5877098" y="4513811"/>
            <a:chExt cx="6314902" cy="1562793"/>
          </a:xfrm>
        </p:grpSpPr>
        <p:sp>
          <p:nvSpPr>
            <p:cNvPr id="5" name="Rectangle 4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7143646" y="5161105"/>
            <a:ext cx="37818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Singlespeed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Waterloo</a:t>
            </a:r>
          </a:p>
        </p:txBody>
      </p:sp>
      <p:pic>
        <p:nvPicPr>
          <p:cNvPr id="8" name="Picture 7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17610" y="5135460"/>
            <a:ext cx="1661314" cy="1651728"/>
          </a:xfrm>
          <a:prstGeom prst="rect">
            <a:avLst/>
          </a:prstGeom>
          <a:noFill/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3F0C9EEF-4311-7244-86D2-FCAB1663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Singlespeed</a:t>
            </a:r>
            <a:r>
              <a:rPr lang="en-US" dirty="0"/>
              <a:t> Brewery – slide 3</a:t>
            </a:r>
          </a:p>
        </p:txBody>
      </p:sp>
    </p:spTree>
    <p:extLst>
      <p:ext uri="{BB962C8B-B14F-4D97-AF65-F5344CB8AC3E}">
        <p14:creationId xmlns:p14="http://schemas.microsoft.com/office/powerpoint/2010/main" val="372161977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nterior of Singlespeed Brewing in Waterlo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>
            <a:off x="5877098" y="4779819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143646" y="5161105"/>
            <a:ext cx="37818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Singlespeed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Waterloo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76046" y="127195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B2E5A8D5-B688-1A4E-A956-7A69C80E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Singlespeed</a:t>
            </a:r>
            <a:r>
              <a:rPr lang="en-US" dirty="0"/>
              <a:t> Brewery – slide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7A974-B3C3-6248-B719-BBE8FDD370FB}"/>
              </a:ext>
            </a:extLst>
          </p:cNvPr>
          <p:cNvSpPr/>
          <p:nvPr/>
        </p:nvSpPr>
        <p:spPr>
          <a:xfrm>
            <a:off x="4672501" y="3244334"/>
            <a:ext cx="2846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Singlespeed</a:t>
            </a:r>
            <a:r>
              <a:rPr lang="en-US" dirty="0"/>
              <a:t> Brewery – slide </a:t>
            </a:r>
          </a:p>
        </p:txBody>
      </p:sp>
    </p:spTree>
    <p:extLst>
      <p:ext uri="{BB962C8B-B14F-4D97-AF65-F5344CB8AC3E}">
        <p14:creationId xmlns:p14="http://schemas.microsoft.com/office/powerpoint/2010/main" val="103585291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Beer in stockroom of Big Grove Brewery and Taproom in Iowa Cit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 rot="10800000">
            <a:off x="0" y="4638503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2264" y="5019789"/>
            <a:ext cx="53703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Big Grove Brewery &amp; Taproom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Iowa City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433704" y="102258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A414FD6A-4B6A-C946-9CE0-DAC383B0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Grove Brewery and Taproom – slide 1</a:t>
            </a:r>
          </a:p>
        </p:txBody>
      </p:sp>
    </p:spTree>
    <p:extLst>
      <p:ext uri="{BB962C8B-B14F-4D97-AF65-F5344CB8AC3E}">
        <p14:creationId xmlns:p14="http://schemas.microsoft.com/office/powerpoint/2010/main" val="301568628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atio view of Big Grove Brewery and Taproom in Iowa Cit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9"/>
          <a:stretch/>
        </p:blipFill>
        <p:spPr>
          <a:xfrm>
            <a:off x="0" y="-8314"/>
            <a:ext cx="12192000" cy="6866313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 rot="10800000">
            <a:off x="0" y="4638503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2264" y="5019789"/>
            <a:ext cx="53703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Big Grove Brewery &amp; Taproom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Iowa City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325639" y="5056643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135A029B-C1E6-9549-85D6-1C3B47EB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Grove Brewery and Taproom – slide 2</a:t>
            </a:r>
          </a:p>
        </p:txBody>
      </p:sp>
    </p:spTree>
    <p:extLst>
      <p:ext uri="{BB962C8B-B14F-4D97-AF65-F5344CB8AC3E}">
        <p14:creationId xmlns:p14="http://schemas.microsoft.com/office/powerpoint/2010/main" val="8144384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Business person with clipart and pen as background 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41194" r="532" b="30284"/>
          <a:stretch/>
        </p:blipFill>
        <p:spPr>
          <a:xfrm>
            <a:off x="0" y="382584"/>
            <a:ext cx="12192000" cy="83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On-Site Reviews (OSR)</a:t>
            </a:r>
          </a:p>
        </p:txBody>
      </p:sp>
      <p:cxnSp>
        <p:nvCxnSpPr>
          <p:cNvPr id="4" name="Straight Connector 3" title="straight line separating header from page content"/>
          <p:cNvCxnSpPr/>
          <p:nvPr/>
        </p:nvCxnSpPr>
        <p:spPr>
          <a:xfrm flipV="1">
            <a:off x="0" y="1228725"/>
            <a:ext cx="12192000" cy="10079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2734" y="2567955"/>
            <a:ext cx="4342004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Emissions 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Planning &amp; Community Right-to-Know Act (EPCRA) reporting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 Prevention Control and Countermeasure (SPCC)</a:t>
            </a:r>
          </a:p>
        </p:txBody>
      </p:sp>
      <p:pic>
        <p:nvPicPr>
          <p:cNvPr id="10" name="Picture 9" title="IWRC staff consulting with small business own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36" y="3069055"/>
            <a:ext cx="4002800" cy="2668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591635" y="2567955"/>
            <a:ext cx="44944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Waste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Waste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Water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Oil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Waste</a:t>
            </a:r>
          </a:p>
          <a:p>
            <a:pPr marL="800100" lvl="1" indent="-342900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Tanks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1182" y="1616548"/>
            <a:ext cx="11739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environmental consultations to Iowa small businesses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(less than 200 employees)</a:t>
            </a:r>
          </a:p>
          <a:p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Expertise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0792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nterior of Big Grove Brewery and Taproom in Iowa Cit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3" b="16818"/>
          <a:stretch/>
        </p:blipFill>
        <p:spPr>
          <a:xfrm>
            <a:off x="0" y="0"/>
            <a:ext cx="12192000" cy="6849687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 rot="10800000">
            <a:off x="0" y="4638503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2264" y="5019789"/>
            <a:ext cx="53703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Big Grove Brewery &amp; Taproom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Iowa City</a:t>
            </a:r>
          </a:p>
        </p:txBody>
      </p:sp>
      <p:pic>
        <p:nvPicPr>
          <p:cNvPr id="8" name="Picture 7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67734" y="110570"/>
            <a:ext cx="1661314" cy="1651728"/>
          </a:xfrm>
          <a:prstGeom prst="rect">
            <a:avLst/>
          </a:prstGeom>
          <a:noFill/>
        </p:spPr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3F5F3FD2-630D-8646-A767-19E1256A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Grove Brewery and Taproom – slide 3</a:t>
            </a:r>
          </a:p>
        </p:txBody>
      </p:sp>
    </p:spTree>
    <p:extLst>
      <p:ext uri="{BB962C8B-B14F-4D97-AF65-F5344CB8AC3E}">
        <p14:creationId xmlns:p14="http://schemas.microsoft.com/office/powerpoint/2010/main" val="1112975440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Brewery tanks at Franklin Street Brewing in Manchest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9216"/>
          <a:stretch/>
        </p:blipFill>
        <p:spPr>
          <a:xfrm>
            <a:off x="-16934" y="-16933"/>
            <a:ext cx="12208933" cy="6874933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>
            <a:off x="5877098" y="4779819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996174" y="5161105"/>
            <a:ext cx="40767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Franklin Street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Manchester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9297" y="127196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C76CAFFE-346B-F146-94CD-CD2B8FF4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Franklin Street Brewing</a:t>
            </a:r>
          </a:p>
        </p:txBody>
      </p:sp>
    </p:spTree>
    <p:extLst>
      <p:ext uri="{BB962C8B-B14F-4D97-AF65-F5344CB8AC3E}">
        <p14:creationId xmlns:p14="http://schemas.microsoft.com/office/powerpoint/2010/main" val="34475163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Outside view of 7 Hills Brewing in Dubuqu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/>
          <a:stretch/>
        </p:blipFill>
        <p:spPr>
          <a:xfrm>
            <a:off x="0" y="16624"/>
            <a:ext cx="12192000" cy="6841375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 rot="10800000">
            <a:off x="0" y="4638503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843635" y="5019789"/>
            <a:ext cx="26276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 Hills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Dubuque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401839" y="137510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A814A819-8034-D84F-B571-4C69B12B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Hills Brewing</a:t>
            </a:r>
          </a:p>
        </p:txBody>
      </p:sp>
    </p:spTree>
    <p:extLst>
      <p:ext uri="{BB962C8B-B14F-4D97-AF65-F5344CB8AC3E}">
        <p14:creationId xmlns:p14="http://schemas.microsoft.com/office/powerpoint/2010/main" val="364995402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atio of Reclaimed Rails Brewing in Bonduran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6" r="45666"/>
          <a:stretch/>
        </p:blipFill>
        <p:spPr>
          <a:xfrm rot="5400000">
            <a:off x="2680742" y="-2653255"/>
            <a:ext cx="6824751" cy="12197764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>
            <a:off x="5877098" y="4779819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822247" y="5161105"/>
            <a:ext cx="44246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Reclaimed Rails Brewing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Bondurant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89439" y="137509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587D48C4-A1BF-EA4F-BDA7-D0E983AE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Reclaimed Rails Brewing</a:t>
            </a:r>
          </a:p>
        </p:txBody>
      </p:sp>
    </p:spTree>
    <p:extLst>
      <p:ext uri="{BB962C8B-B14F-4D97-AF65-F5344CB8AC3E}">
        <p14:creationId xmlns:p14="http://schemas.microsoft.com/office/powerpoint/2010/main" val="2316850295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nterior of PIVO Brewery in Calma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3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 title="green rectangle, no content"/>
          <p:cNvGrpSpPr/>
          <p:nvPr/>
        </p:nvGrpSpPr>
        <p:grpSpPr>
          <a:xfrm rot="10800000">
            <a:off x="0" y="4638503"/>
            <a:ext cx="6314902" cy="1562793"/>
            <a:chOff x="5877098" y="4513811"/>
            <a:chExt cx="6314902" cy="1562793"/>
          </a:xfrm>
        </p:grpSpPr>
        <p:sp>
          <p:nvSpPr>
            <p:cNvPr id="4" name="Rectangle 3"/>
            <p:cNvSpPr/>
            <p:nvPr/>
          </p:nvSpPr>
          <p:spPr>
            <a:xfrm>
              <a:off x="5877098" y="4513811"/>
              <a:ext cx="6314902" cy="1562793"/>
            </a:xfrm>
            <a:prstGeom prst="rect">
              <a:avLst/>
            </a:prstGeom>
            <a:solidFill>
              <a:srgbClr val="0F6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217920" y="4513811"/>
              <a:ext cx="0" cy="156279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890923" y="5019789"/>
            <a:ext cx="25330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PIVO Brewery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Calmar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325639" y="5056643"/>
            <a:ext cx="1661314" cy="1651728"/>
          </a:xfrm>
          <a:prstGeom prst="rect">
            <a:avLst/>
          </a:prstGeom>
          <a:noFill/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DB0532FD-EDE2-9F4E-8658-7A32A2C9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 Brewery</a:t>
            </a:r>
          </a:p>
        </p:txBody>
      </p:sp>
    </p:spTree>
    <p:extLst>
      <p:ext uri="{BB962C8B-B14F-4D97-AF65-F5344CB8AC3E}">
        <p14:creationId xmlns:p14="http://schemas.microsoft.com/office/powerpoint/2010/main" val="216132207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Wall rack containing beer bottl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-18" r="52626" b="70"/>
          <a:stretch/>
        </p:blipFill>
        <p:spPr>
          <a:xfrm rot="5400000">
            <a:off x="2673142" y="-2671943"/>
            <a:ext cx="6849688" cy="12210202"/>
          </a:xfrm>
          <a:prstGeom prst="rect">
            <a:avLst/>
          </a:prstGeom>
        </p:spPr>
      </p:pic>
      <p:sp>
        <p:nvSpPr>
          <p:cNvPr id="4" name="Rounded Rectangle 3" title="white rectangle, no content"/>
          <p:cNvSpPr/>
          <p:nvPr/>
        </p:nvSpPr>
        <p:spPr>
          <a:xfrm>
            <a:off x="7520473" y="-1"/>
            <a:ext cx="4823927" cy="685800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 title="vertical green line for styling purposes"/>
          <p:cNvCxnSpPr/>
          <p:nvPr/>
        </p:nvCxnSpPr>
        <p:spPr>
          <a:xfrm>
            <a:off x="7725747" y="-1"/>
            <a:ext cx="0" cy="6858001"/>
          </a:xfrm>
          <a:prstGeom prst="line">
            <a:avLst/>
          </a:prstGeom>
          <a:ln w="76200">
            <a:solidFill>
              <a:srgbClr val="0F6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30589" y="274320"/>
            <a:ext cx="43614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6939"/>
                </a:solidFill>
                <a:latin typeface="Century Gothic" panose="020B0502020202020204" pitchFamily="34" charset="0"/>
              </a:rPr>
              <a:t>Looking Forward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F6939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National Consortium of Environmental Service Providers for Breweries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Other Industry Certification Programs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6939"/>
                </a:solidFill>
                <a:latin typeface="Century Gothic" panose="020B0502020202020204" pitchFamily="34" charset="0"/>
              </a:rPr>
              <a:t>Content Creation and Development </a:t>
            </a:r>
          </a:p>
        </p:txBody>
      </p:sp>
      <p:pic>
        <p:nvPicPr>
          <p:cNvPr id="7" name="Picture 6" title="Iowa Green Brewery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0325639" y="5056643"/>
            <a:ext cx="1661314" cy="1651728"/>
          </a:xfrm>
          <a:prstGeom prst="rect">
            <a:avLst/>
          </a:prstGeom>
          <a:noFill/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C3FA48E1-C4A7-414A-9546-42CCCCFC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Green Brewery – 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8908441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owa Green Brewery member logo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>
          <a:xfrm>
            <a:off x="-8467" y="1"/>
            <a:ext cx="11327630" cy="6858000"/>
          </a:xfrm>
          <a:prstGeom prst="rect">
            <a:avLst/>
          </a:prstGeom>
        </p:spPr>
      </p:pic>
      <p:sp>
        <p:nvSpPr>
          <p:cNvPr id="3" name="Rounded Rectangle 2" title="green rectangle, no content"/>
          <p:cNvSpPr/>
          <p:nvPr/>
        </p:nvSpPr>
        <p:spPr>
          <a:xfrm>
            <a:off x="7100596" y="19786"/>
            <a:ext cx="5091404" cy="6839339"/>
          </a:xfrm>
          <a:prstGeom prst="roundRect">
            <a:avLst>
              <a:gd name="adj" fmla="val 0"/>
            </a:avLst>
          </a:prstGeom>
          <a:solidFill>
            <a:srgbClr val="0F693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 title="vertical white line for styling purposes"/>
          <p:cNvCxnSpPr/>
          <p:nvPr/>
        </p:nvCxnSpPr>
        <p:spPr>
          <a:xfrm>
            <a:off x="7268547" y="0"/>
            <a:ext cx="0" cy="68580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331825" y="117694"/>
            <a:ext cx="48601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ANY</a:t>
            </a:r>
            <a:b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QUESTIONS?</a:t>
            </a:r>
          </a:p>
          <a:p>
            <a:pPr algn="ctr"/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Joe Bolick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mjbolick@uni.edu</a:t>
            </a: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iwrc.uni.edu/green-brewery</a:t>
            </a:r>
          </a:p>
        </p:txBody>
      </p:sp>
      <p:pic>
        <p:nvPicPr>
          <p:cNvPr id="9" name="Picture 8" title="question mark icon 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86" y="2540000"/>
            <a:ext cx="990199" cy="990199"/>
          </a:xfrm>
          <a:prstGeom prst="rect">
            <a:avLst/>
          </a:prstGeom>
        </p:spPr>
      </p:pic>
      <p:pic>
        <p:nvPicPr>
          <p:cNvPr id="10" name="Picture 9" title="Iowa Green Brewery Log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r="16110" b="448"/>
          <a:stretch/>
        </p:blipFill>
        <p:spPr>
          <a:xfrm>
            <a:off x="131773" y="5107443"/>
            <a:ext cx="1661314" cy="1651728"/>
          </a:xfrm>
          <a:prstGeom prst="rect">
            <a:avLst/>
          </a:prstGeom>
          <a:noFill/>
        </p:spPr>
      </p:pic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86A99469-B9B0-E141-9A86-DB9220C3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129521964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Environmental Compliance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57" y="1610400"/>
            <a:ext cx="1140097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Occasionally get requests for specific RCRA Training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is required in the regulations for LQGs and SQGs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Regardless of regulatory requirement, this type of training is certainly advisable for prudent operation of all facilities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IWRC developing programs to offer such training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LQG training is being scheduled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78277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Environmental Compliance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57" y="1610400"/>
            <a:ext cx="1140097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40 CFR Section 262.17(a)(7) specifically states: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“Facility personnel must successfully complete a program of classroom instruction, online training (e.g., computer-based or electronic), or on-the-job training that teaches them to perform their duties in a way that ensures compliance with this part…”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Applicable facility personnel include staff who: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Generate or handle hazardous waste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Prepare hazardous waste-related records (i.e., manifest, inspection documents, etc.)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Respond to or manage hazardous waste spills and incidents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Serve as Emergency Coordinators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2150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Environmental Compliance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58" y="1610400"/>
            <a:ext cx="598582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Objectives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Familiarize personnel regarding: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Emergency Response Actions and Contingency Planning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General hazardous waste management regulations/procedures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 compliance with applicable Resource Conservation and Recovery Act (RCRA) regulations</a:t>
            </a:r>
          </a:p>
          <a:p>
            <a:pPr marL="228600" indent="-2286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title="Man standing next to metal barre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2825" y="2462707"/>
            <a:ext cx="5119196" cy="287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42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Business person with clipart and pen as background 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41194" r="532" b="30284"/>
          <a:stretch/>
        </p:blipFill>
        <p:spPr>
          <a:xfrm>
            <a:off x="0" y="382584"/>
            <a:ext cx="12192000" cy="83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Our Reach as of November 2018</a:t>
            </a:r>
          </a:p>
        </p:txBody>
      </p:sp>
      <p:cxnSp>
        <p:nvCxnSpPr>
          <p:cNvPr id="4" name="Straight Connector 3" title="straight line separating header from page content"/>
          <p:cNvCxnSpPr/>
          <p:nvPr/>
        </p:nvCxnSpPr>
        <p:spPr>
          <a:xfrm flipV="1">
            <a:off x="0" y="1228725"/>
            <a:ext cx="12192000" cy="10079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906" y="3342951"/>
            <a:ext cx="23549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OSRs: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4,066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s of November, 2018, the IWRC has conducted a total of 4,066 on-site reviews throughout the state of Iowa" title="Map of Iowa indicating number of on-site reviews per count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87" y="1376943"/>
            <a:ext cx="6370833" cy="49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9440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Environmental Compliance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57" y="1610400"/>
            <a:ext cx="6722094" cy="375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Content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10000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of the plans require some form of notification or emergency  agency contact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information is appropriately provided on the first page of your A/C booklet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Familiarize yourself with the nearest location of your A/C booklet and the agencies and contact information within</a:t>
            </a:r>
          </a:p>
          <a:p>
            <a:pPr>
              <a:lnSpc>
                <a:spcPct val="150000"/>
              </a:lnSpc>
              <a:buSzPct val="10000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 title="Sample image of Emergency Action and Contingency Plan docu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360750"/>
              </p:ext>
            </p:extLst>
          </p:nvPr>
        </p:nvGraphicFramePr>
        <p:xfrm>
          <a:off x="7947321" y="1342883"/>
          <a:ext cx="3928004" cy="508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4" imgW="5829067" imgH="7543577" progId="Acrobat.Document.DC">
                  <p:embed/>
                </p:oleObj>
              </mc:Choice>
              <mc:Fallback>
                <p:oleObj name="Acrobat Document" r:id="rId4" imgW="5829067" imgH="7543577" progId="Acrobat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7321" y="1342883"/>
                        <a:ext cx="3928004" cy="508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943745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Environmental Compliance Training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57" y="1610400"/>
            <a:ext cx="6852722" cy="5306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Content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Containers must be in good condition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Compatible with stored material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Stored in an area near where the waste is generated and under the supervision of the person who generates it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Individual satellite accumulation areas may </a:t>
            </a:r>
            <a:r>
              <a:rPr lang="en-US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exceed 55 gallons of hazardous waste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Labeled “Hazardous Waste” and with an indication of the hazard associated with the waste (i.e., ignitable)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full (or when 55-gallons have been accumulated), container(s) must be moved to a permanent storage area within 3 days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 title="Metal barrels labeled &quot;Hazardous Waste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79" y="1911090"/>
            <a:ext cx="5131255" cy="384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614100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Vegetable food waste as background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8"/>
          <a:stretch/>
        </p:blipFill>
        <p:spPr>
          <a:xfrm>
            <a:off x="0" y="387328"/>
            <a:ext cx="12192000" cy="895208"/>
          </a:xfrm>
          <a:prstGeom prst="rect">
            <a:avLst/>
          </a:prstGeom>
        </p:spPr>
      </p:pic>
      <p:cxnSp>
        <p:nvCxnSpPr>
          <p:cNvPr id="8" name="Straight Connector 7" title="straight line separating header from page content"/>
          <p:cNvCxnSpPr/>
          <p:nvPr/>
        </p:nvCxnSpPr>
        <p:spPr>
          <a:xfrm>
            <a:off x="0" y="1282536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Upcoming IWRC Activities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856" y="1610400"/>
            <a:ext cx="11209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quantity generator hazardous waste training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dental rule outreach 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water training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 activities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0406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9" y="505004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attending the 2018 IWRC Advisory Committee Meeting!</a:t>
            </a:r>
          </a:p>
        </p:txBody>
      </p:sp>
      <p:pic>
        <p:nvPicPr>
          <p:cNvPr id="2" name="Picture 1" title="Business man selecting IWRC logo from miscellaneous business ic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169"/>
            <a:ext cx="12192000" cy="4619025"/>
          </a:xfrm>
          <a:prstGeom prst="rect">
            <a:avLst/>
          </a:prstGeo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3946AF9C-29A5-C549-8E6E-92C9FCBC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attending the 2018 IWRC Advisory Committee Meeting!</a:t>
            </a:r>
          </a:p>
        </p:txBody>
      </p:sp>
    </p:spTree>
    <p:extLst>
      <p:ext uri="{BB962C8B-B14F-4D97-AF65-F5344CB8AC3E}">
        <p14:creationId xmlns:p14="http://schemas.microsoft.com/office/powerpoint/2010/main" val="24537443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Air exhaust stacks as background 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87"/>
          <a:stretch/>
        </p:blipFill>
        <p:spPr>
          <a:xfrm>
            <a:off x="0" y="413532"/>
            <a:ext cx="12192000" cy="803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Iowa Air Emission Assistance Program (IAEAP)</a:t>
            </a:r>
          </a:p>
        </p:txBody>
      </p:sp>
      <p:cxnSp>
        <p:nvCxnSpPr>
          <p:cNvPr id="4" name="Straight Connector 3" title="straight line separating header from page content"/>
          <p:cNvCxnSpPr/>
          <p:nvPr/>
        </p:nvCxnSpPr>
        <p:spPr>
          <a:xfrm flipV="1">
            <a:off x="0" y="1228725"/>
            <a:ext cx="12192000" cy="10079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6855" y="1610403"/>
            <a:ext cx="102144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Mandated by Section 507 of the Clean Air Act Amendments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technical and environmental compliance assistance to Iowa small businesses</a:t>
            </a:r>
          </a:p>
          <a:p>
            <a:pPr marL="126365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than 100 employees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the Iowa DNR Air Quality Bureau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 FTE Program</a:t>
            </a:r>
          </a:p>
        </p:txBody>
      </p:sp>
      <p:pic>
        <p:nvPicPr>
          <p:cNvPr id="5" name="Picture 4" title="Iowa Department of Natural Resources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3" y="3457062"/>
            <a:ext cx="3810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70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Air exhaust stacks as background imag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87"/>
          <a:stretch/>
        </p:blipFill>
        <p:spPr>
          <a:xfrm>
            <a:off x="0" y="413532"/>
            <a:ext cx="12192000" cy="803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Iowa Air Emission Assistance Program (IAEAP)</a:t>
            </a:r>
          </a:p>
        </p:txBody>
      </p:sp>
      <p:cxnSp>
        <p:nvCxnSpPr>
          <p:cNvPr id="4" name="Straight Connector 3" title="straight line separating header from page content"/>
          <p:cNvCxnSpPr/>
          <p:nvPr/>
        </p:nvCxnSpPr>
        <p:spPr>
          <a:xfrm flipV="1">
            <a:off x="0" y="1228725"/>
            <a:ext cx="12192000" cy="10079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5958" y="1610897"/>
            <a:ext cx="111151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 (July 1, 2017 – June 30, 2018)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SzPct val="100000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SzPct val="100000"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FY19 Special Project</a:t>
            </a:r>
          </a:p>
          <a:p>
            <a:pPr marL="1263650" lvl="1" indent="-342900"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GrainPTE Update </a:t>
            </a:r>
          </a:p>
        </p:txBody>
      </p:sp>
      <p:graphicFrame>
        <p:nvGraphicFramePr>
          <p:cNvPr id="8" name="Table 7" title="Table of services provided by the IWRC July 1, 2017 - June 30, 20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20327"/>
              </p:ext>
            </p:extLst>
          </p:nvPr>
        </p:nvGraphicFramePr>
        <p:xfrm>
          <a:off x="2657127" y="2211336"/>
          <a:ext cx="7019259" cy="31212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{08FB837D-C827-4EFA-A057-4D05807E0F7C}</a:tableStyleId>
              </a:tblPr>
              <a:tblGrid>
                <a:gridCol w="2563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Assistance Type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Brief Assistance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Detailed Assistance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Site Visits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Construction Permits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Permit by Rule 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Small Unit Exemption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Emissions Inventory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NESHAPs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Paint</a:t>
                      </a:r>
                      <a:r>
                        <a:rPr lang="en-US" sz="1800" b="0" i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 Tracker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ca Neue Medium" panose="02000503000000020004" pitchFamily="2" charset="0"/>
                        <a:ea typeface="Helvetica Neue Medium" panose="02000503000000020004" pitchFamily="2" charset="0"/>
                        <a:cs typeface="Helvetica Neue Medium" panose="02000503000000020004" pitchFamily="2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GrainPTE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Helvetica Neue Medium" panose="02000503000000020004" pitchFamily="2" charset="0"/>
                        <a:ea typeface="Helvetica Neue Medium" panose="02000503000000020004" pitchFamily="2" charset="0"/>
                        <a:cs typeface="Helvetica Neue Medium" panose="02000503000000020004" pitchFamily="2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9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Feed Mill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6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Total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130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110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0313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Hands holding fresh comp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37"/>
            <a:ext cx="12192000" cy="2979888"/>
          </a:xfrm>
          <a:prstGeom prst="rect">
            <a:avLst/>
          </a:prstGeom>
        </p:spPr>
      </p:pic>
      <p:cxnSp>
        <p:nvCxnSpPr>
          <p:cNvPr id="2" name="Straight Connector 1" title="straight line separating header from page content"/>
          <p:cNvCxnSpPr/>
          <p:nvPr/>
        </p:nvCxnSpPr>
        <p:spPr>
          <a:xfrm>
            <a:off x="0" y="3383925"/>
            <a:ext cx="12192000" cy="0"/>
          </a:xfrm>
          <a:prstGeom prst="line">
            <a:avLst/>
          </a:prstGeom>
          <a:ln w="101600">
            <a:solidFill>
              <a:srgbClr val="522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490827" y="2602875"/>
            <a:ext cx="11511930" cy="781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Food Waste Reduction Projects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896" y="3889092"/>
            <a:ext cx="9664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 Jennifer Trent</a:t>
            </a:r>
          </a:p>
          <a:p>
            <a:endParaRPr lang="en-US" sz="3200" dirty="0">
              <a:solidFill>
                <a:srgbClr val="522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522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Reducing Food Loss in Iowa’s Rural K-12 Schools Project</a:t>
            </a: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B10E4DB4-DF76-4C44-8901-7F21CB39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Waste Reduction Projects</a:t>
            </a:r>
          </a:p>
        </p:txBody>
      </p:sp>
    </p:spTree>
    <p:extLst>
      <p:ext uri="{BB962C8B-B14F-4D97-AF65-F5344CB8AC3E}">
        <p14:creationId xmlns:p14="http://schemas.microsoft.com/office/powerpoint/2010/main" val="398102944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22056</TotalTime>
  <Words>1751</Words>
  <Application>Microsoft Macintosh PowerPoint</Application>
  <PresentationFormat>Widescreen</PresentationFormat>
  <Paragraphs>443</Paragraphs>
  <Slides>63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Arial Black</vt:lpstr>
      <vt:lpstr>Articulate Extrabold</vt:lpstr>
      <vt:lpstr>Calibri</vt:lpstr>
      <vt:lpstr>Calibri Light</vt:lpstr>
      <vt:lpstr>Century Gothic</vt:lpstr>
      <vt:lpstr>Helvetica Neue Medium</vt:lpstr>
      <vt:lpstr>Wingdings</vt:lpstr>
      <vt:lpstr>Office Theme</vt:lpstr>
      <vt:lpstr>Acrobat Document</vt:lpstr>
      <vt:lpstr>Advisory Committee meeting intro slide</vt:lpstr>
      <vt:lpstr>Committee Members</vt:lpstr>
      <vt:lpstr>Agenda</vt:lpstr>
      <vt:lpstr>On-Site Reviews and Iowa Air Emissions Assistance Program</vt:lpstr>
      <vt:lpstr>On-Site Reviews (OSR)</vt:lpstr>
      <vt:lpstr>Our Reach as of November 2018</vt:lpstr>
      <vt:lpstr>Iowa Air Emission Assistance Program (IAEAP)</vt:lpstr>
      <vt:lpstr>Iowa Air Emission Assistance Program (IAEAP)</vt:lpstr>
      <vt:lpstr>Food Waste Reduction Projects</vt:lpstr>
      <vt:lpstr>USDA Project</vt:lpstr>
      <vt:lpstr>USDA Project</vt:lpstr>
      <vt:lpstr>USDA Project</vt:lpstr>
      <vt:lpstr>Food Waste Reduction Posters</vt:lpstr>
      <vt:lpstr>K-12 Schools Food waste data</vt:lpstr>
      <vt:lpstr>Data compiled since 2015 Results – 19 Districts</vt:lpstr>
      <vt:lpstr>Midwest Food Recovery Summit</vt:lpstr>
      <vt:lpstr>Two and a Half Days</vt:lpstr>
      <vt:lpstr>By the Numbers</vt:lpstr>
      <vt:lpstr>Innovator Lightning Round</vt:lpstr>
      <vt:lpstr>The Main Event</vt:lpstr>
      <vt:lpstr>Savings Scraps: A Culinary Competition</vt:lpstr>
      <vt:lpstr>EPA Award Ceremony </vt:lpstr>
      <vt:lpstr>Sustainability at the Summit</vt:lpstr>
      <vt:lpstr>Outcomes</vt:lpstr>
      <vt:lpstr>STAR4Defense</vt:lpstr>
      <vt:lpstr>Painter Training</vt:lpstr>
      <vt:lpstr>Training Locations</vt:lpstr>
      <vt:lpstr>Training Locations</vt:lpstr>
      <vt:lpstr>USMC Assets</vt:lpstr>
      <vt:lpstr>USMC Assets</vt:lpstr>
      <vt:lpstr>USMC Assets</vt:lpstr>
      <vt:lpstr>USMC Assets</vt:lpstr>
      <vt:lpstr>USMC Assets</vt:lpstr>
      <vt:lpstr>USMC Assets</vt:lpstr>
      <vt:lpstr>USMC Assets</vt:lpstr>
      <vt:lpstr>Iowa Green Brewery Certification</vt:lpstr>
      <vt:lpstr>Iowa Waste Reduction Center, What Next?</vt:lpstr>
      <vt:lpstr>BEER!!!</vt:lpstr>
      <vt:lpstr>Green Brewery Certification - Getting Started</vt:lpstr>
      <vt:lpstr>Green Brewery Certification – Areas of Focus</vt:lpstr>
      <vt:lpstr>Green Brewery Certification – The Process</vt:lpstr>
      <vt:lpstr>Green Brewery Certification – What’s Included?</vt:lpstr>
      <vt:lpstr>Green Brewery Certification – Best Practices</vt:lpstr>
      <vt:lpstr>Singlespeed Brewery – slide 1</vt:lpstr>
      <vt:lpstr>Singlespeed Brewery – slide 2</vt:lpstr>
      <vt:lpstr>Singlespeed Brewery – slide 3</vt:lpstr>
      <vt:lpstr>Singlespeed Brewery – slide 4</vt:lpstr>
      <vt:lpstr>Big Grove Brewery and Taproom – slide 1</vt:lpstr>
      <vt:lpstr>Big Grove Brewery and Taproom – slide 2</vt:lpstr>
      <vt:lpstr>Big Grove Brewery and Taproom – slide 3</vt:lpstr>
      <vt:lpstr>Franklin Street Brewing</vt:lpstr>
      <vt:lpstr>7 Hills Brewing</vt:lpstr>
      <vt:lpstr>Reclaimed Rails Brewing</vt:lpstr>
      <vt:lpstr>PIVO Brewery</vt:lpstr>
      <vt:lpstr>Iowa Green Brewery – Looking Forward</vt:lpstr>
      <vt:lpstr>Any questions?</vt:lpstr>
      <vt:lpstr>Environmental Compliance Training</vt:lpstr>
      <vt:lpstr>Environmental Compliance Training</vt:lpstr>
      <vt:lpstr>Environmental Compliance Training</vt:lpstr>
      <vt:lpstr>Environmental Compliance Training</vt:lpstr>
      <vt:lpstr>Environmental Compliance Training</vt:lpstr>
      <vt:lpstr>Upcoming IWRC Activities</vt:lpstr>
      <vt:lpstr>Thank you for attending the 2018 IWRC Advisory Committee Meeting!</vt:lpstr>
    </vt:vector>
  </TitlesOfParts>
  <Company>Iowa Waste Reduction Center - U of Northern Iowa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 Hensel</dc:creator>
  <cp:lastModifiedBy>julie reinitz</cp:lastModifiedBy>
  <cp:revision>221</cp:revision>
  <cp:lastPrinted>2018-11-27T14:20:26Z</cp:lastPrinted>
  <dcterms:created xsi:type="dcterms:W3CDTF">2015-09-02T14:37:35Z</dcterms:created>
  <dcterms:modified xsi:type="dcterms:W3CDTF">2018-11-30T17:01:00Z</dcterms:modified>
</cp:coreProperties>
</file>