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</p:sldMasterIdLst>
  <p:notesMasterIdLst>
    <p:notesMasterId r:id="rId10"/>
  </p:notesMasterIdLst>
  <p:handoutMasterIdLst>
    <p:handoutMasterId r:id="rId11"/>
  </p:handoutMasterIdLst>
  <p:sldIdLst>
    <p:sldId id="354" r:id="rId3"/>
    <p:sldId id="277" r:id="rId4"/>
    <p:sldId id="262" r:id="rId5"/>
    <p:sldId id="276" r:id="rId6"/>
    <p:sldId id="261" r:id="rId7"/>
    <p:sldId id="263" r:id="rId8"/>
    <p:sldId id="355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BD152-5428-42FA-8F71-EC8451CDB827}" v="5" dt="2023-05-03T16:57:1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8141" autoAdjust="0"/>
  </p:normalViewPr>
  <p:slideViewPr>
    <p:cSldViewPr snapToGrid="0">
      <p:cViewPr varScale="1">
        <p:scale>
          <a:sx n="89" d="100"/>
          <a:sy n="89" d="100"/>
        </p:scale>
        <p:origin x="13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64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ok, Joel" userId="948f035c-38b9-4dae-b0ac-875423ae0353" providerId="ADAL" clId="{926BD152-5428-42FA-8F71-EC8451CDB827}"/>
    <pc:docChg chg="undo custSel addSld delSld modSld sldOrd">
      <pc:chgData name="Zook, Joel" userId="948f035c-38b9-4dae-b0ac-875423ae0353" providerId="ADAL" clId="{926BD152-5428-42FA-8F71-EC8451CDB827}" dt="2023-05-03T22:21:22.473" v="353" actId="403"/>
      <pc:docMkLst>
        <pc:docMk/>
      </pc:docMkLst>
      <pc:sldChg chg="del">
        <pc:chgData name="Zook, Joel" userId="948f035c-38b9-4dae-b0ac-875423ae0353" providerId="ADAL" clId="{926BD152-5428-42FA-8F71-EC8451CDB827}" dt="2023-05-03T16:56:53.274" v="297" actId="47"/>
        <pc:sldMkLst>
          <pc:docMk/>
          <pc:sldMk cId="4136979163" sldId="257"/>
        </pc:sldMkLst>
      </pc:sldChg>
      <pc:sldChg chg="addSp delSp modSp mod">
        <pc:chgData name="Zook, Joel" userId="948f035c-38b9-4dae-b0ac-875423ae0353" providerId="ADAL" clId="{926BD152-5428-42FA-8F71-EC8451CDB827}" dt="2023-05-03T16:57:18.239" v="305" actId="22"/>
        <pc:sldMkLst>
          <pc:docMk/>
          <pc:sldMk cId="225723974" sldId="263"/>
        </pc:sldMkLst>
        <pc:spChg chg="mod">
          <ac:chgData name="Zook, Joel" userId="948f035c-38b9-4dae-b0ac-875423ae0353" providerId="ADAL" clId="{926BD152-5428-42FA-8F71-EC8451CDB827}" dt="2023-05-02T23:01:59.512" v="288" actId="20577"/>
          <ac:spMkLst>
            <pc:docMk/>
            <pc:sldMk cId="225723974" sldId="263"/>
            <ac:spMk id="2" creationId="{00000000-0000-0000-0000-000000000000}"/>
          </ac:spMkLst>
        </pc:spChg>
        <pc:spChg chg="add del">
          <ac:chgData name="Zook, Joel" userId="948f035c-38b9-4dae-b0ac-875423ae0353" providerId="ADAL" clId="{926BD152-5428-42FA-8F71-EC8451CDB827}" dt="2023-05-03T16:57:18.239" v="305" actId="22"/>
          <ac:spMkLst>
            <pc:docMk/>
            <pc:sldMk cId="225723974" sldId="263"/>
            <ac:spMk id="4" creationId="{7812E409-2E2D-9D7F-D7B5-AE76F5419BD4}"/>
          </ac:spMkLst>
        </pc:spChg>
        <pc:picChg chg="mod">
          <ac:chgData name="Zook, Joel" userId="948f035c-38b9-4dae-b0ac-875423ae0353" providerId="ADAL" clId="{926BD152-5428-42FA-8F71-EC8451CDB827}" dt="2023-05-02T23:01:24.094" v="248" actId="1076"/>
          <ac:picMkLst>
            <pc:docMk/>
            <pc:sldMk cId="225723974" sldId="263"/>
            <ac:picMk id="7" creationId="{00000000-0000-0000-0000-000000000000}"/>
          </ac:picMkLst>
        </pc:picChg>
      </pc:sldChg>
      <pc:sldChg chg="delSp modSp add del mod">
        <pc:chgData name="Zook, Joel" userId="948f035c-38b9-4dae-b0ac-875423ae0353" providerId="ADAL" clId="{926BD152-5428-42FA-8F71-EC8451CDB827}" dt="2023-05-02T22:55:23.019" v="32" actId="2696"/>
        <pc:sldMkLst>
          <pc:docMk/>
          <pc:sldMk cId="2235342191" sldId="278"/>
        </pc:sldMkLst>
        <pc:spChg chg="mod">
          <ac:chgData name="Zook, Joel" userId="948f035c-38b9-4dae-b0ac-875423ae0353" providerId="ADAL" clId="{926BD152-5428-42FA-8F71-EC8451CDB827}" dt="2023-05-02T22:55:19.076" v="31" actId="14100"/>
          <ac:spMkLst>
            <pc:docMk/>
            <pc:sldMk cId="2235342191" sldId="278"/>
            <ac:spMk id="2" creationId="{00000000-0000-0000-0000-000000000000}"/>
          </ac:spMkLst>
        </pc:spChg>
        <pc:picChg chg="del">
          <ac:chgData name="Zook, Joel" userId="948f035c-38b9-4dae-b0ac-875423ae0353" providerId="ADAL" clId="{926BD152-5428-42FA-8F71-EC8451CDB827}" dt="2023-05-02T22:55:05.422" v="28" actId="478"/>
          <ac:picMkLst>
            <pc:docMk/>
            <pc:sldMk cId="2235342191" sldId="278"/>
            <ac:picMk id="7" creationId="{00000000-0000-0000-0000-000000000000}"/>
          </ac:picMkLst>
        </pc:picChg>
      </pc:sldChg>
      <pc:sldChg chg="modSp new del mod">
        <pc:chgData name="Zook, Joel" userId="948f035c-38b9-4dae-b0ac-875423ae0353" providerId="ADAL" clId="{926BD152-5428-42FA-8F71-EC8451CDB827}" dt="2023-05-03T16:58:06.146" v="336" actId="47"/>
        <pc:sldMkLst>
          <pc:docMk/>
          <pc:sldMk cId="3343497015" sldId="278"/>
        </pc:sldMkLst>
        <pc:spChg chg="mod">
          <ac:chgData name="Zook, Joel" userId="948f035c-38b9-4dae-b0ac-875423ae0353" providerId="ADAL" clId="{926BD152-5428-42FA-8F71-EC8451CDB827}" dt="2023-05-03T16:57:12.127" v="301" actId="1076"/>
          <ac:spMkLst>
            <pc:docMk/>
            <pc:sldMk cId="3343497015" sldId="278"/>
            <ac:spMk id="2" creationId="{E0E76DB6-0F9B-553F-3359-8C2240CE058A}"/>
          </ac:spMkLst>
        </pc:spChg>
        <pc:spChg chg="mod">
          <ac:chgData name="Zook, Joel" userId="948f035c-38b9-4dae-b0ac-875423ae0353" providerId="ADAL" clId="{926BD152-5428-42FA-8F71-EC8451CDB827}" dt="2023-05-02T22:59:21.393" v="247" actId="20577"/>
          <ac:spMkLst>
            <pc:docMk/>
            <pc:sldMk cId="3343497015" sldId="278"/>
            <ac:spMk id="3" creationId="{D1FD28C5-B0BE-8B22-EF39-ED0516CBECA5}"/>
          </ac:spMkLst>
        </pc:spChg>
      </pc:sldChg>
      <pc:sldChg chg="modSp add del mod ord">
        <pc:chgData name="Zook, Joel" userId="948f035c-38b9-4dae-b0ac-875423ae0353" providerId="ADAL" clId="{926BD152-5428-42FA-8F71-EC8451CDB827}" dt="2023-05-03T16:56:49.279" v="296" actId="27636"/>
        <pc:sldMkLst>
          <pc:docMk/>
          <pc:sldMk cId="3791382796" sldId="354"/>
        </pc:sldMkLst>
        <pc:spChg chg="mod">
          <ac:chgData name="Zook, Joel" userId="948f035c-38b9-4dae-b0ac-875423ae0353" providerId="ADAL" clId="{926BD152-5428-42FA-8F71-EC8451CDB827}" dt="2023-05-03T16:56:49.279" v="296" actId="27636"/>
          <ac:spMkLst>
            <pc:docMk/>
            <pc:sldMk cId="3791382796" sldId="354"/>
            <ac:spMk id="2" creationId="{00000000-0000-0000-0000-000000000000}"/>
          </ac:spMkLst>
        </pc:spChg>
        <pc:spChg chg="mod">
          <ac:chgData name="Zook, Joel" userId="948f035c-38b9-4dae-b0ac-875423ae0353" providerId="ADAL" clId="{926BD152-5428-42FA-8F71-EC8451CDB827}" dt="2023-05-03T16:56:23.243" v="294"/>
          <ac:spMkLst>
            <pc:docMk/>
            <pc:sldMk cId="3791382796" sldId="354"/>
            <ac:spMk id="3" creationId="{00000000-0000-0000-0000-000000000000}"/>
          </ac:spMkLst>
        </pc:spChg>
      </pc:sldChg>
      <pc:sldChg chg="modSp add mod ord">
        <pc:chgData name="Zook, Joel" userId="948f035c-38b9-4dae-b0ac-875423ae0353" providerId="ADAL" clId="{926BD152-5428-42FA-8F71-EC8451CDB827}" dt="2023-05-03T22:21:22.473" v="353" actId="403"/>
        <pc:sldMkLst>
          <pc:docMk/>
          <pc:sldMk cId="1521679049" sldId="355"/>
        </pc:sldMkLst>
        <pc:spChg chg="mod">
          <ac:chgData name="Zook, Joel" userId="948f035c-38b9-4dae-b0ac-875423ae0353" providerId="ADAL" clId="{926BD152-5428-42FA-8F71-EC8451CDB827}" dt="2023-05-03T16:57:32.270" v="309"/>
          <ac:spMkLst>
            <pc:docMk/>
            <pc:sldMk cId="1521679049" sldId="355"/>
            <ac:spMk id="2" creationId="{00000000-0000-0000-0000-000000000000}"/>
          </ac:spMkLst>
        </pc:spChg>
        <pc:spChg chg="mod">
          <ac:chgData name="Zook, Joel" userId="948f035c-38b9-4dae-b0ac-875423ae0353" providerId="ADAL" clId="{926BD152-5428-42FA-8F71-EC8451CDB827}" dt="2023-05-03T22:21:22.473" v="353" actId="403"/>
          <ac:spMkLst>
            <pc:docMk/>
            <pc:sldMk cId="1521679049" sldId="355"/>
            <ac:spMk id="3" creationId="{00000000-0000-0000-0000-000000000000}"/>
          </ac:spMkLst>
        </pc:spChg>
      </pc:sldChg>
      <pc:sldChg chg="modSp add del mod">
        <pc:chgData name="Zook, Joel" userId="948f035c-38b9-4dae-b0ac-875423ae0353" providerId="ADAL" clId="{926BD152-5428-42FA-8F71-EC8451CDB827}" dt="2023-05-03T16:57:12.828" v="303"/>
        <pc:sldMkLst>
          <pc:docMk/>
          <pc:sldMk cId="4111611043" sldId="355"/>
        </pc:sldMkLst>
        <pc:spChg chg="mod">
          <ac:chgData name="Zook, Joel" userId="948f035c-38b9-4dae-b0ac-875423ae0353" providerId="ADAL" clId="{926BD152-5428-42FA-8F71-EC8451CDB827}" dt="2023-05-03T16:57:12.828" v="303"/>
          <ac:spMkLst>
            <pc:docMk/>
            <pc:sldMk cId="4111611043" sldId="35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r>
              <a:rPr lang="en-US"/>
              <a:t>8/23/2018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28A2DB-AC88-4E5D-9E8A-6B3EFD5B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7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r>
              <a:rPr lang="en-US"/>
              <a:t>8/23/2018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B42835F-83C9-47E7-B89D-9B838073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9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https://www.consumerreports.org/hybrids-evs/evs-offer-big-savings-over-traditional-gas-powered-cars/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Crossover</a:t>
            </a:r>
            <a:r>
              <a:rPr lang="en-US" baseline="0" dirty="0"/>
              <a:t> point was February 2016, both electricity and transportation account for about 1/3 of US carbon emissions. </a:t>
            </a:r>
          </a:p>
          <a:p>
            <a:r>
              <a:rPr lang="en-US" baseline="0" dirty="0"/>
              <a:t>FYI, over half of transportation emissions come from gasoline</a:t>
            </a:r>
          </a:p>
          <a:p>
            <a:endParaRPr lang="en-US" baseline="0" dirty="0"/>
          </a:p>
          <a:p>
            <a:r>
              <a:rPr lang="en-US" baseline="0" dirty="0"/>
              <a:t>https://www.eia.gov/todayinenergy/detail.php?id=45836#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1411-22F6-4A24-A2E6-D25217317A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2835F-83C9-47E7-B89D-9B8380733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7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2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8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D4182AC-9053-4EFD-BCB8-3A9859D79F64}" type="datetime1">
              <a:rPr lang="en-US" smtClean="0"/>
              <a:pPr>
                <a:defRPr/>
              </a:pPr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2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8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62D4A69-9015-4A72-830E-FFC0389A6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9C68CED-4543-4A4E-A5BB-A115AA58F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8" y="1092200"/>
            <a:ext cx="3803927" cy="1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4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F89C2-51DE-4F14-B074-2FFFB9628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8" y="457200"/>
            <a:ext cx="11029615" cy="1041401"/>
          </a:xfrm>
        </p:spPr>
        <p:txBody>
          <a:bodyPr anchor="b">
            <a:normAutofit/>
          </a:bodyPr>
          <a:lstStyle>
            <a:lvl1pPr algn="l">
              <a:defRPr sz="4267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1905002"/>
            <a:ext cx="11029615" cy="323697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00D515-1502-4394-A3FA-C66AC9987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069D4D-7605-4D10-BD88-3011E85F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8" y="457200"/>
            <a:ext cx="11029615" cy="1041401"/>
          </a:xfrm>
        </p:spPr>
        <p:txBody>
          <a:bodyPr anchor="b">
            <a:normAutofit/>
          </a:bodyPr>
          <a:lstStyle>
            <a:lvl1pPr algn="l">
              <a:defRPr sz="4267" b="1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F11861-D6CC-42FE-BF02-C93B1F039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1905002"/>
            <a:ext cx="11029615" cy="323697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8A367-0359-4566-BF5B-40AEB8CFD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8293"/>
            <a:ext cx="1812925" cy="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8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8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3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D4182AC-9053-4EFD-BCB8-3A9859D79F64}" type="datetime1">
              <a:rPr lang="en-US" smtClean="0"/>
              <a:pPr>
                <a:defRPr/>
              </a:pPr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62D4A69-9015-4A72-830E-FFC0389A6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60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5400" dirty="0"/>
              <a:t>How to Solve the EV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EVs are Win-Win-Win</a:t>
            </a:r>
          </a:p>
          <a:p>
            <a:pPr lvl="1"/>
            <a:r>
              <a:rPr lang="en-US" sz="2800" dirty="0"/>
              <a:t>Good for your customers/members</a:t>
            </a:r>
          </a:p>
          <a:p>
            <a:pPr lvl="1"/>
            <a:r>
              <a:rPr lang="en-US" sz="2800" dirty="0"/>
              <a:t>Good for the environment</a:t>
            </a:r>
          </a:p>
          <a:p>
            <a:pPr lvl="1"/>
            <a:r>
              <a:rPr lang="en-US" sz="2800" dirty="0"/>
              <a:t>Good for your bottom line </a:t>
            </a:r>
            <a:r>
              <a:rPr lang="en-US" sz="2800" i="1" dirty="0"/>
              <a:t>(if you are careful)</a:t>
            </a:r>
            <a:endParaRPr lang="en-US" sz="3300" dirty="0"/>
          </a:p>
          <a:p>
            <a:r>
              <a:rPr lang="en-US" sz="3300" dirty="0"/>
              <a:t>Ch</a:t>
            </a:r>
            <a:r>
              <a:rPr lang="en-US" sz="3400" dirty="0"/>
              <a:t>argin</a:t>
            </a:r>
            <a:r>
              <a:rPr lang="en-US" sz="3300" dirty="0"/>
              <a:t>g</a:t>
            </a:r>
          </a:p>
          <a:p>
            <a:pPr lvl="1"/>
            <a:r>
              <a:rPr lang="en-US" sz="2800" dirty="0"/>
              <a:t>Timing and Level of Charging is Crucial</a:t>
            </a:r>
          </a:p>
        </p:txBody>
      </p:sp>
    </p:spTree>
    <p:extLst>
      <p:ext uri="{BB962C8B-B14F-4D97-AF65-F5344CB8AC3E}">
        <p14:creationId xmlns:p14="http://schemas.microsoft.com/office/powerpoint/2010/main" val="379138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0" y="188857"/>
            <a:ext cx="11941560" cy="64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8" y="117577"/>
            <a:ext cx="9166103" cy="66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Cleaner over Time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electricity becomes cleaner, so does your car. Here’s the same map from 2016 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8" name="Rectangle 10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cdn.blog.ucsusa.org/wp-content/uploads/2016-map_850_blog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926027"/>
            <a:ext cx="6408836" cy="48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blog.ucsusa.org/wp-content/uploads/ucsusa_30220343-1024x6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1756" cy="68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3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Transportation: US’s Largest Greenhouse Gas Sector, since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690688"/>
            <a:ext cx="8886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8000" dirty="0"/>
              <a:t>A Win* for the Utility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71359" lvl="5" indent="0">
              <a:buNone/>
            </a:pPr>
            <a:r>
              <a:rPr lang="en-US" sz="2400" dirty="0"/>
              <a:t>																	</a:t>
            </a:r>
            <a:r>
              <a:rPr lang="en-US" sz="2800" dirty="0"/>
              <a:t>*pending</a:t>
            </a:r>
            <a:endParaRPr lang="en-US" sz="2800" b="1" dirty="0"/>
          </a:p>
          <a:p>
            <a:r>
              <a:rPr lang="en-US" sz="3000" b="1" dirty="0"/>
              <a:t>The timing and level of EV charging is very important</a:t>
            </a:r>
          </a:p>
          <a:p>
            <a:r>
              <a:rPr lang="en-US" sz="3000" dirty="0"/>
              <a:t>High amounts of EV charging at system peak is problematic</a:t>
            </a:r>
          </a:p>
          <a:p>
            <a:r>
              <a:rPr lang="en-US" sz="3000" dirty="0"/>
              <a:t>Good News</a:t>
            </a:r>
            <a:r>
              <a:rPr lang="en-US" sz="3000" b="1" dirty="0"/>
              <a:t>: </a:t>
            </a:r>
            <a:r>
              <a:rPr lang="en-US" sz="3000" dirty="0"/>
              <a:t>Most charging is and will be done at home</a:t>
            </a:r>
            <a:endParaRPr lang="en-US" sz="2600" dirty="0"/>
          </a:p>
          <a:p>
            <a:pPr lvl="1"/>
            <a:r>
              <a:rPr lang="en-US" sz="2600" dirty="0"/>
              <a:t>It’s easy to make sure this happens at night (send a market signal)</a:t>
            </a:r>
          </a:p>
          <a:p>
            <a:pPr lvl="1"/>
            <a:r>
              <a:rPr lang="en-US" sz="2600" dirty="0"/>
              <a:t>Level 2 Chargers can provide 50+ miles of charging overnight</a:t>
            </a:r>
          </a:p>
        </p:txBody>
      </p:sp>
    </p:spTree>
    <p:extLst>
      <p:ext uri="{BB962C8B-B14F-4D97-AF65-F5344CB8AC3E}">
        <p14:creationId xmlns:p14="http://schemas.microsoft.com/office/powerpoint/2010/main" val="152167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City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54B948"/>
      </a:accent1>
      <a:accent2>
        <a:srgbClr val="4D4D4F"/>
      </a:accent2>
      <a:accent3>
        <a:srgbClr val="CDCFCE"/>
      </a:accent3>
      <a:accent4>
        <a:srgbClr val="F4C827"/>
      </a:accent4>
      <a:accent5>
        <a:srgbClr val="873783"/>
      </a:accent5>
      <a:accent6>
        <a:srgbClr val="29C3EC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13547</TotalTime>
  <Words>215</Words>
  <Application>Microsoft Office PowerPoint</Application>
  <PresentationFormat>Widescreen</PresentationFormat>
  <Paragraphs>29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Wingdings 2</vt:lpstr>
      <vt:lpstr>Office Theme</vt:lpstr>
      <vt:lpstr>Dividend</vt:lpstr>
      <vt:lpstr>How to Solve the EV Challenge</vt:lpstr>
      <vt:lpstr>PowerPoint Presentation</vt:lpstr>
      <vt:lpstr>PowerPoint Presentation</vt:lpstr>
      <vt:lpstr>Cleaner over Time</vt:lpstr>
      <vt:lpstr>PowerPoint Presentation</vt:lpstr>
      <vt:lpstr>Transportation: US’s Largest Greenhouse Gas Sector, since 2016</vt:lpstr>
      <vt:lpstr>A Win* for the Utility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Zook</dc:creator>
  <cp:lastModifiedBy>Zook, Joel</cp:lastModifiedBy>
  <cp:revision>54</cp:revision>
  <cp:lastPrinted>2018-08-22T18:39:35Z</cp:lastPrinted>
  <dcterms:created xsi:type="dcterms:W3CDTF">2018-06-05T21:16:51Z</dcterms:created>
  <dcterms:modified xsi:type="dcterms:W3CDTF">2023-05-03T22:21:35Z</dcterms:modified>
</cp:coreProperties>
</file>