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89" r:id="rId6"/>
    <p:sldId id="292" r:id="rId7"/>
    <p:sldId id="290" r:id="rId8"/>
    <p:sldId id="291" r:id="rId9"/>
  </p:sldIdLst>
  <p:sldSz cx="9144000" cy="5143500" type="screen16x9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Geneva" pitchFamily="12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0A4B99"/>
    <a:srgbClr val="00478A"/>
    <a:srgbClr val="004483"/>
    <a:srgbClr val="0080FF"/>
    <a:srgbClr val="223899"/>
    <a:srgbClr val="8A1A1A"/>
    <a:srgbClr val="333399"/>
    <a:srgbClr val="FAC81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0" autoAdjust="0"/>
    <p:restoredTop sz="93804" autoAdjust="0"/>
  </p:normalViewPr>
  <p:slideViewPr>
    <p:cSldViewPr>
      <p:cViewPr varScale="1">
        <p:scale>
          <a:sx n="138" d="100"/>
          <a:sy n="138" d="100"/>
        </p:scale>
        <p:origin x="184" y="7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434" y="-8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9F0C0-1EB0-4761-ACCC-F632AAA0B04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1A8CD99-D8B6-4142-942D-08983F2E94B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/>
            <a:t>4kV</a:t>
          </a:r>
          <a:endParaRPr lang="en-US" dirty="0"/>
        </a:p>
      </dgm:t>
    </dgm:pt>
    <dgm:pt modelId="{A7089C99-0A97-4E9A-B69E-8364D514939D}" type="parTrans" cxnId="{D58C14E3-7D62-4B25-A7A4-79A774B6A450}">
      <dgm:prSet/>
      <dgm:spPr/>
      <dgm:t>
        <a:bodyPr/>
        <a:lstStyle/>
        <a:p>
          <a:endParaRPr lang="en-US"/>
        </a:p>
      </dgm:t>
    </dgm:pt>
    <dgm:pt modelId="{52443484-F1A8-448B-A640-83319E78A530}" type="sibTrans" cxnId="{D58C14E3-7D62-4B25-A7A4-79A774B6A450}">
      <dgm:prSet/>
      <dgm:spPr/>
      <dgm:t>
        <a:bodyPr/>
        <a:lstStyle/>
        <a:p>
          <a:endParaRPr lang="en-US"/>
        </a:p>
      </dgm:t>
    </dgm:pt>
    <dgm:pt modelId="{E0DBC7DD-38C8-481D-91F0-3D508313B3B3}">
      <dgm:prSet phldrT="[Text]"/>
      <dgm:spPr>
        <a:solidFill>
          <a:srgbClr val="FF7F00"/>
        </a:solidFill>
      </dgm:spPr>
      <dgm:t>
        <a:bodyPr/>
        <a:lstStyle/>
        <a:p>
          <a:r>
            <a:rPr lang="en-US" dirty="0" err="1"/>
            <a:t>12.5kV</a:t>
          </a:r>
          <a:endParaRPr lang="en-US" dirty="0"/>
        </a:p>
      </dgm:t>
    </dgm:pt>
    <dgm:pt modelId="{EF46EF3F-B3FD-4E03-B970-AD4993CCB6B9}" type="parTrans" cxnId="{D8B6C482-B87F-4FBB-8753-DB9CFB3382FA}">
      <dgm:prSet/>
      <dgm:spPr/>
      <dgm:t>
        <a:bodyPr/>
        <a:lstStyle/>
        <a:p>
          <a:endParaRPr lang="en-US"/>
        </a:p>
      </dgm:t>
    </dgm:pt>
    <dgm:pt modelId="{D09BD696-9F4D-44A3-9DD3-727CB2BBF73D}" type="sibTrans" cxnId="{D8B6C482-B87F-4FBB-8753-DB9CFB3382FA}">
      <dgm:prSet/>
      <dgm:spPr/>
      <dgm:t>
        <a:bodyPr/>
        <a:lstStyle/>
        <a:p>
          <a:endParaRPr lang="en-US"/>
        </a:p>
      </dgm:t>
    </dgm:pt>
    <dgm:pt modelId="{945ED842-6FD4-4E79-AB7B-32DC9F2106E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/>
            <a:t>25kV</a:t>
          </a:r>
          <a:endParaRPr lang="en-US" dirty="0"/>
        </a:p>
      </dgm:t>
    </dgm:pt>
    <dgm:pt modelId="{DCE6A0DD-821C-47B8-BB7D-F7CF0D3FC186}" type="parTrans" cxnId="{0AD22184-8EEB-4CB7-A3C7-8F68B9363EA3}">
      <dgm:prSet/>
      <dgm:spPr/>
      <dgm:t>
        <a:bodyPr/>
        <a:lstStyle/>
        <a:p>
          <a:endParaRPr lang="en-US"/>
        </a:p>
      </dgm:t>
    </dgm:pt>
    <dgm:pt modelId="{2327681B-03E4-46FE-B36D-B9A524BB7792}" type="sibTrans" cxnId="{0AD22184-8EEB-4CB7-A3C7-8F68B9363EA3}">
      <dgm:prSet/>
      <dgm:spPr/>
      <dgm:t>
        <a:bodyPr/>
        <a:lstStyle/>
        <a:p>
          <a:endParaRPr lang="en-US"/>
        </a:p>
      </dgm:t>
    </dgm:pt>
    <dgm:pt modelId="{6897DFFC-0ADF-41A9-8B7F-1B0D639F6F90}" type="pres">
      <dgm:prSet presAssocID="{A1C9F0C0-1EB0-4761-ACCC-F632AAA0B045}" presName="Name0" presStyleCnt="0">
        <dgm:presLayoutVars>
          <dgm:dir/>
          <dgm:animLvl val="lvl"/>
          <dgm:resizeHandles val="exact"/>
        </dgm:presLayoutVars>
      </dgm:prSet>
      <dgm:spPr/>
    </dgm:pt>
    <dgm:pt modelId="{A9396A59-6C45-45CF-9122-A2D3F540F632}" type="pres">
      <dgm:prSet presAssocID="{51A8CD99-D8B6-4142-942D-08983F2E94B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0063D7E-766E-42CA-8FEB-4E6FB1ED2BDE}" type="pres">
      <dgm:prSet presAssocID="{52443484-F1A8-448B-A640-83319E78A530}" presName="parTxOnlySpace" presStyleCnt="0"/>
      <dgm:spPr/>
    </dgm:pt>
    <dgm:pt modelId="{8D64F83D-90B4-47EA-A226-A119D41E2AB3}" type="pres">
      <dgm:prSet presAssocID="{E0DBC7DD-38C8-481D-91F0-3D508313B3B3}" presName="parTxOnly" presStyleLbl="node1" presStyleIdx="1" presStyleCnt="3" custLinFactNeighborX="9713" custLinFactNeighborY="0">
        <dgm:presLayoutVars>
          <dgm:chMax val="0"/>
          <dgm:chPref val="0"/>
          <dgm:bulletEnabled val="1"/>
        </dgm:presLayoutVars>
      </dgm:prSet>
      <dgm:spPr/>
    </dgm:pt>
    <dgm:pt modelId="{81167C2D-2D29-456C-B78A-B884365120E0}" type="pres">
      <dgm:prSet presAssocID="{D09BD696-9F4D-44A3-9DD3-727CB2BBF73D}" presName="parTxOnlySpace" presStyleCnt="0"/>
      <dgm:spPr/>
    </dgm:pt>
    <dgm:pt modelId="{5B7F1DDF-0681-4C3D-A47A-CADA95C1B776}" type="pres">
      <dgm:prSet presAssocID="{945ED842-6FD4-4E79-AB7B-32DC9F2106E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B65616B-98B4-462E-9720-800E374096B0}" type="presOf" srcId="{51A8CD99-D8B6-4142-942D-08983F2E94B7}" destId="{A9396A59-6C45-45CF-9122-A2D3F540F632}" srcOrd="0" destOrd="0" presId="urn:microsoft.com/office/officeart/2005/8/layout/chevron1"/>
    <dgm:cxn modelId="{35FD8978-2097-42B8-808F-81D21FF31547}" type="presOf" srcId="{A1C9F0C0-1EB0-4761-ACCC-F632AAA0B045}" destId="{6897DFFC-0ADF-41A9-8B7F-1B0D639F6F90}" srcOrd="0" destOrd="0" presId="urn:microsoft.com/office/officeart/2005/8/layout/chevron1"/>
    <dgm:cxn modelId="{D8B6C482-B87F-4FBB-8753-DB9CFB3382FA}" srcId="{A1C9F0C0-1EB0-4761-ACCC-F632AAA0B045}" destId="{E0DBC7DD-38C8-481D-91F0-3D508313B3B3}" srcOrd="1" destOrd="0" parTransId="{EF46EF3F-B3FD-4E03-B970-AD4993CCB6B9}" sibTransId="{D09BD696-9F4D-44A3-9DD3-727CB2BBF73D}"/>
    <dgm:cxn modelId="{0AD22184-8EEB-4CB7-A3C7-8F68B9363EA3}" srcId="{A1C9F0C0-1EB0-4761-ACCC-F632AAA0B045}" destId="{945ED842-6FD4-4E79-AB7B-32DC9F2106E0}" srcOrd="2" destOrd="0" parTransId="{DCE6A0DD-821C-47B8-BB7D-F7CF0D3FC186}" sibTransId="{2327681B-03E4-46FE-B36D-B9A524BB7792}"/>
    <dgm:cxn modelId="{AC573197-2FAD-4A6C-BCC1-18970B9EBBAE}" type="presOf" srcId="{945ED842-6FD4-4E79-AB7B-32DC9F2106E0}" destId="{5B7F1DDF-0681-4C3D-A47A-CADA95C1B776}" srcOrd="0" destOrd="0" presId="urn:microsoft.com/office/officeart/2005/8/layout/chevron1"/>
    <dgm:cxn modelId="{549D7CA1-3FE6-4A41-ACAB-C2B021DFE1B6}" type="presOf" srcId="{E0DBC7DD-38C8-481D-91F0-3D508313B3B3}" destId="{8D64F83D-90B4-47EA-A226-A119D41E2AB3}" srcOrd="0" destOrd="0" presId="urn:microsoft.com/office/officeart/2005/8/layout/chevron1"/>
    <dgm:cxn modelId="{D58C14E3-7D62-4B25-A7A4-79A774B6A450}" srcId="{A1C9F0C0-1EB0-4761-ACCC-F632AAA0B045}" destId="{51A8CD99-D8B6-4142-942D-08983F2E94B7}" srcOrd="0" destOrd="0" parTransId="{A7089C99-0A97-4E9A-B69E-8364D514939D}" sibTransId="{52443484-F1A8-448B-A640-83319E78A530}"/>
    <dgm:cxn modelId="{866AB8CA-1EB5-41A2-9855-A4E660F3C92E}" type="presParOf" srcId="{6897DFFC-0ADF-41A9-8B7F-1B0D639F6F90}" destId="{A9396A59-6C45-45CF-9122-A2D3F540F632}" srcOrd="0" destOrd="0" presId="urn:microsoft.com/office/officeart/2005/8/layout/chevron1"/>
    <dgm:cxn modelId="{16D9880C-60B4-4582-BD97-CC4155353489}" type="presParOf" srcId="{6897DFFC-0ADF-41A9-8B7F-1B0D639F6F90}" destId="{90063D7E-766E-42CA-8FEB-4E6FB1ED2BDE}" srcOrd="1" destOrd="0" presId="urn:microsoft.com/office/officeart/2005/8/layout/chevron1"/>
    <dgm:cxn modelId="{F1E8D6E8-4A43-4C42-BDF5-B3352FAACF41}" type="presParOf" srcId="{6897DFFC-0ADF-41A9-8B7F-1B0D639F6F90}" destId="{8D64F83D-90B4-47EA-A226-A119D41E2AB3}" srcOrd="2" destOrd="0" presId="urn:microsoft.com/office/officeart/2005/8/layout/chevron1"/>
    <dgm:cxn modelId="{2CA5F8A5-9D6C-4ECE-BCC1-C1E9755DF2CC}" type="presParOf" srcId="{6897DFFC-0ADF-41A9-8B7F-1B0D639F6F90}" destId="{81167C2D-2D29-456C-B78A-B884365120E0}" srcOrd="3" destOrd="0" presId="urn:microsoft.com/office/officeart/2005/8/layout/chevron1"/>
    <dgm:cxn modelId="{0D18EE56-16D8-4B02-8E86-B2BB90BAF4CF}" type="presParOf" srcId="{6897DFFC-0ADF-41A9-8B7F-1B0D639F6F90}" destId="{5B7F1DDF-0681-4C3D-A47A-CADA95C1B77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96A59-6C45-45CF-9122-A2D3F540F632}">
      <dsp:nvSpPr>
        <dsp:cNvPr id="0" name=""/>
        <dsp:cNvSpPr/>
      </dsp:nvSpPr>
      <dsp:spPr>
        <a:xfrm>
          <a:off x="1919" y="891088"/>
          <a:ext cx="2339057" cy="935622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4kV</a:t>
          </a:r>
          <a:endParaRPr lang="en-US" sz="3400" kern="1200" dirty="0"/>
        </a:p>
      </dsp:txBody>
      <dsp:txXfrm>
        <a:off x="469730" y="891088"/>
        <a:ext cx="1403435" cy="935622"/>
      </dsp:txXfrm>
    </dsp:sp>
    <dsp:sp modelId="{8D64F83D-90B4-47EA-A226-A119D41E2AB3}">
      <dsp:nvSpPr>
        <dsp:cNvPr id="0" name=""/>
        <dsp:cNvSpPr/>
      </dsp:nvSpPr>
      <dsp:spPr>
        <a:xfrm>
          <a:off x="2129790" y="891088"/>
          <a:ext cx="2339057" cy="935622"/>
        </a:xfrm>
        <a:prstGeom prst="chevron">
          <a:avLst/>
        </a:prstGeom>
        <a:solidFill>
          <a:srgbClr val="FF7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12.5kV</a:t>
          </a:r>
          <a:endParaRPr lang="en-US" sz="3400" kern="1200" dirty="0"/>
        </a:p>
      </dsp:txBody>
      <dsp:txXfrm>
        <a:off x="2597601" y="891088"/>
        <a:ext cx="1403435" cy="935622"/>
      </dsp:txXfrm>
    </dsp:sp>
    <dsp:sp modelId="{5B7F1DDF-0681-4C3D-A47A-CADA95C1B776}">
      <dsp:nvSpPr>
        <dsp:cNvPr id="0" name=""/>
        <dsp:cNvSpPr/>
      </dsp:nvSpPr>
      <dsp:spPr>
        <a:xfrm>
          <a:off x="4212222" y="891088"/>
          <a:ext cx="2339057" cy="935622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25kV</a:t>
          </a:r>
          <a:endParaRPr lang="en-US" sz="3400" kern="1200" dirty="0"/>
        </a:p>
      </dsp:txBody>
      <dsp:txXfrm>
        <a:off x="4680033" y="891088"/>
        <a:ext cx="1403435" cy="935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6DE0DC-4361-45FF-A16D-18434E563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079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C97B77-3B18-4840-8A0C-786574E74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7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68670A-9DF5-DF49-AA83-EA8E9F837F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429000" y="2143125"/>
            <a:ext cx="5562600" cy="7334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0" y="2876550"/>
            <a:ext cx="5486400" cy="7620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465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DDA1A-7FD8-7E47-B68A-421B4B3568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429000" y="2143125"/>
            <a:ext cx="5562600" cy="7334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0" y="2876550"/>
            <a:ext cx="5562600" cy="76200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579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059CF-3D4F-F449-95FD-E46274BBB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41376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2766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638" indent="-174625">
              <a:buClr>
                <a:schemeClr val="accent1"/>
              </a:buClr>
              <a:buFont typeface="Calibri" panose="020F0502020204030204" pitchFamily="34" charset="0"/>
              <a:buChar char="‒"/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3413" indent="-182563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16510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6175" indent="-17145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0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41376"/>
          </a:xfrm>
          <a:prstGeom prst="rect">
            <a:avLst/>
          </a:prstGeom>
        </p:spPr>
        <p:txBody>
          <a:bodyPr anchor="t" anchorCtr="0"/>
          <a:lstStyle>
            <a:lvl1pPr>
              <a:def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2766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638" indent="-174625">
              <a:buClr>
                <a:schemeClr val="accent1"/>
              </a:buClr>
              <a:buFont typeface="Calibri" panose="020F0502020204030204" pitchFamily="34" charset="0"/>
              <a:buChar char="‒"/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3413" indent="-182563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16510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6175" indent="-17145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41376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0" y="1200150"/>
            <a:ext cx="41148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638" indent="-174625">
              <a:buClr>
                <a:schemeClr val="accent1"/>
              </a:buClr>
              <a:buFont typeface="Calibri" panose="020F0502020204030204" pitchFamily="34" charset="0"/>
              <a:buChar char="‒"/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3413" indent="-182563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16510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6175" indent="-17145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200150"/>
            <a:ext cx="38862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638" indent="-174625">
              <a:buClr>
                <a:schemeClr val="accent1"/>
              </a:buClr>
              <a:buFont typeface="Calibri" panose="020F0502020204030204" pitchFamily="34" charset="0"/>
              <a:buChar char="‒"/>
              <a:defRPr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3413" indent="-182563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16510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6175" indent="-171450">
              <a:buClr>
                <a:schemeClr val="accent1"/>
              </a:buClr>
              <a:buFont typeface="Calibri" panose="020F0502020204030204" pitchFamily="34" charset="0"/>
              <a:buChar char="‒"/>
              <a:defRPr sz="18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3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64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6464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1657350"/>
            <a:ext cx="40386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buSzPct val="109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25425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945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4648200" y="1657350"/>
            <a:ext cx="40386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buSzPct val="109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25425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945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7575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41376"/>
          </a:xfrm>
          <a:prstGeom prst="rect">
            <a:avLst/>
          </a:prstGeom>
        </p:spPr>
        <p:txBody>
          <a:bodyPr anchor="t" anchorCtr="0"/>
          <a:lstStyle>
            <a:lvl1pPr>
              <a:def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5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41376"/>
          </a:xfrm>
          <a:prstGeom prst="rect">
            <a:avLst/>
          </a:prstGeom>
        </p:spPr>
        <p:txBody>
          <a:bodyPr anchor="t" anchorCtr="0"/>
          <a:lstStyle>
            <a:lvl1pPr>
              <a:defRPr lang="en-US" sz="3200" b="1" dirty="0" smtClean="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552618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/>
          <a:lstStyle/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FCACB7-9FF0-FC4C-8AA4-4F808D40EB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87913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10CB5C-FA00-44BC-8C81-665BD0303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4" r:id="rId2"/>
    <p:sldLayoutId id="2147483729" r:id="rId3"/>
    <p:sldLayoutId id="2147483724" r:id="rId4"/>
    <p:sldLayoutId id="2147483728" r:id="rId5"/>
    <p:sldLayoutId id="2147483726" r:id="rId6"/>
    <p:sldLayoutId id="2147483718" r:id="rId7"/>
    <p:sldLayoutId id="214748372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FF"/>
          </a:solidFill>
          <a:latin typeface="+mj-lt"/>
          <a:ea typeface="+mj-ea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223899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166937"/>
            <a:ext cx="5486400" cy="809625"/>
          </a:xfrm>
        </p:spPr>
        <p:txBody>
          <a:bodyPr lIns="91440" tIns="45720" rIns="91440" bIns="45720" anchor="t"/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2023 Energy Trends Workshop</a:t>
            </a:r>
            <a:endParaRPr lang="en-US" sz="48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724150"/>
            <a:ext cx="5486400" cy="762000"/>
          </a:xfrm>
        </p:spPr>
        <p:txBody>
          <a:bodyPr lIns="91440" tIns="45720" rIns="91440" bIns="45720" anchor="t"/>
          <a:lstStyle/>
          <a:p>
            <a:pPr marR="0" lv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Building a sustainable and reliable grid </a:t>
            </a:r>
            <a:endParaRPr lang="en-US" sz="32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6529AD-9365-D740-2CFC-3CEDA84A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Sustainable Grid</a:t>
            </a:r>
          </a:p>
        </p:txBody>
      </p:sp>
      <p:pic>
        <p:nvPicPr>
          <p:cNvPr id="3" name="Content Placeholder 2" descr="Bar graph indicating percentage of energy resources used for the years 2005, 2021 and projected resources for 2030.">
            <a:extLst>
              <a:ext uri="{FF2B5EF4-FFF2-40B4-BE49-F238E27FC236}">
                <a16:creationId xmlns:a16="http://schemas.microsoft.com/office/drawing/2014/main" id="{9E9CD76B-28AA-7A1A-1DAA-DAC1A2AE295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67139" y="971550"/>
            <a:ext cx="8153400" cy="3023015"/>
          </a:xfrm>
        </p:spPr>
      </p:pic>
    </p:spTree>
    <p:extLst>
      <p:ext uri="{BB962C8B-B14F-4D97-AF65-F5344CB8AC3E}">
        <p14:creationId xmlns:p14="http://schemas.microsoft.com/office/powerpoint/2010/main" val="8826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8D4493A-16BB-1F82-6EB1-B536AE84F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54364"/>
              </p:ext>
            </p:extLst>
          </p:nvPr>
        </p:nvGraphicFramePr>
        <p:xfrm>
          <a:off x="1295400" y="0"/>
          <a:ext cx="65532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46529AD-9365-D740-2CFC-3CEDA84A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Reliable Grid: </a:t>
            </a:r>
            <a:r>
              <a:rPr lang="en-US" dirty="0" err="1"/>
              <a:t>25kV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CEFD65-EFD0-FB66-2E01-9E86A54A3C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962150"/>
            <a:ext cx="85090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Enhances bi-directional flow with renewable energy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More load over longer distances </a:t>
            </a:r>
            <a:r>
              <a:rPr lang="en-US" sz="2800" b="1" dirty="0"/>
              <a:t>=</a:t>
            </a:r>
            <a:r>
              <a:rPr lang="en-US" sz="2800" dirty="0"/>
              <a:t> fewer substations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Network circuits</a:t>
            </a:r>
            <a:r>
              <a:rPr lang="en-US" sz="2800" b="1" dirty="0"/>
              <a:t> = </a:t>
            </a:r>
            <a:r>
              <a:rPr lang="en-US" sz="2800" dirty="0"/>
              <a:t>more redundancy</a:t>
            </a:r>
          </a:p>
          <a:p>
            <a:endParaRPr lang="en-US" sz="1800" dirty="0">
              <a:solidFill>
                <a:srgbClr val="0000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solidFill>
                <a:srgbClr val="0000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6529AD-9365-D740-2CFC-3CEDA84A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Reliable Grid: Underground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CEFD65-EFD0-FB66-2E01-9E86A54A3C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030288"/>
            <a:ext cx="5640918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20,000</a:t>
            </a:r>
            <a:r>
              <a:rPr lang="en-US" sz="2800" dirty="0"/>
              <a:t> miles of powerlines in Iowa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More people are working from home = reliability is more and more critical</a:t>
            </a:r>
          </a:p>
          <a:p>
            <a:pPr marL="0" indent="0">
              <a:buNone/>
            </a:pPr>
            <a:endParaRPr lang="en-US" sz="1200" dirty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err="1"/>
              <a:t>Undergound</a:t>
            </a:r>
            <a:r>
              <a:rPr lang="en-US" sz="2800" dirty="0"/>
              <a:t> Powerlines are </a:t>
            </a:r>
            <a:r>
              <a:rPr lang="en-US" sz="2800" b="1" u="sng" dirty="0" err="1"/>
              <a:t>6x</a:t>
            </a:r>
            <a:r>
              <a:rPr lang="en-US" sz="2800" dirty="0"/>
              <a:t> more reliable!</a:t>
            </a:r>
          </a:p>
        </p:txBody>
      </p:sp>
      <p:pic>
        <p:nvPicPr>
          <p:cNvPr id="2" name="Picture 1" descr="Construction worker digging underground power line.">
            <a:extLst>
              <a:ext uri="{FF2B5EF4-FFF2-40B4-BE49-F238E27FC236}">
                <a16:creationId xmlns:a16="http://schemas.microsoft.com/office/drawing/2014/main" id="{0888665D-BB99-88D3-7F08-54EAF7BF6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87513"/>
            <a:ext cx="3488267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ALLIANT ENERGY NEW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199DB"/>
      </a:accent1>
      <a:accent2>
        <a:srgbClr val="66CCFF"/>
      </a:accent2>
      <a:accent3>
        <a:srgbClr val="F49F15"/>
      </a:accent3>
      <a:accent4>
        <a:srgbClr val="72BE45"/>
      </a:accent4>
      <a:accent5>
        <a:srgbClr val="1B71BC"/>
      </a:accent5>
      <a:accent6>
        <a:srgbClr val="505153"/>
      </a:accent6>
      <a:hlink>
        <a:srgbClr val="B3B3B3"/>
      </a:hlink>
      <a:folHlink>
        <a:srgbClr val="66C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Geneva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b26f778-5395-4a5a-9b28-b0027ce7e351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d40aeec1bc647d491013609300676a5 xmlns="b90c5bde-9865-41b8-b806-1e7e0a50213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</TermName>
          <TermId xmlns="http://schemas.microsoft.com/office/infopath/2007/PartnerControls">76af8b84-70a7-40bc-aaee-02820efb5254</TermId>
        </TermInfo>
      </Terms>
    </md40aeec1bc647d491013609300676a5>
    <TaxCatchAll xmlns="b90c5bde-9865-41b8-b806-1e7e0a502139">
      <Value>1</Value>
    </TaxCatchAll>
    <lcf76f155ced4ddcb4097134ff3c332f xmlns="cda13a4b-b11d-41f4-9504-529501e814f9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E7578E481FD46A5F31BA706CEC9C7" ma:contentTypeVersion="17" ma:contentTypeDescription="Create a new document." ma:contentTypeScope="" ma:versionID="d047674aae10b2ba47b0604fe391aaa6">
  <xsd:schema xmlns:xsd="http://www.w3.org/2001/XMLSchema" xmlns:xs="http://www.w3.org/2001/XMLSchema" xmlns:p="http://schemas.microsoft.com/office/2006/metadata/properties" xmlns:ns2="b90c5bde-9865-41b8-b806-1e7e0a502139" xmlns:ns3="cda13a4b-b11d-41f4-9504-529501e814f9" xmlns:ns4="9d387dea-39be-44cf-84a0-d907ac2377b8" targetNamespace="http://schemas.microsoft.com/office/2006/metadata/properties" ma:root="true" ma:fieldsID="cf9e32c4632b72a9777084bcd8bd51a7" ns2:_="" ns3:_="" ns4:_="">
    <xsd:import namespace="b90c5bde-9865-41b8-b806-1e7e0a502139"/>
    <xsd:import namespace="cda13a4b-b11d-41f4-9504-529501e814f9"/>
    <xsd:import namespace="9d387dea-39be-44cf-84a0-d907ac2377b8"/>
    <xsd:element name="properties">
      <xsd:complexType>
        <xsd:sequence>
          <xsd:element name="documentManagement">
            <xsd:complexType>
              <xsd:all>
                <xsd:element ref="ns2:md40aeec1bc647d491013609300676a5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c5bde-9865-41b8-b806-1e7e0a502139" elementFormDefault="qualified">
    <xsd:import namespace="http://schemas.microsoft.com/office/2006/documentManagement/types"/>
    <xsd:import namespace="http://schemas.microsoft.com/office/infopath/2007/PartnerControls"/>
    <xsd:element name="md40aeec1bc647d491013609300676a5" ma:index="8" ma:taxonomy="true" ma:internalName="md40aeec1bc647d491013609300676a5" ma:taxonomyFieldName="Data_x0020_Classifications" ma:displayName="Data Classifications" ma:readOnly="false" ma:default="1;#Confidential|76af8b84-70a7-40bc-aaee-02820efb5254" ma:fieldId="{6d40aeec-1bc6-47d4-9101-3609300676a5}" ma:sspId="9b26f778-5395-4a5a-9b28-b0027ce7e351" ma:termSetId="7bbbad2a-dbc0-4a88-aef7-4c99e3538bc9" ma:anchorId="dfa5421a-0da9-4d05-9eb5-072227d3d266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a6d26d9-f3fc-4738-b294-a19cb3c9a426}" ma:internalName="TaxCatchAll" ma:showField="CatchAllData" ma:web="9d387dea-39be-44cf-84a0-d907ac2377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a6d26d9-f3fc-4738-b294-a19cb3c9a426}" ma:internalName="TaxCatchAllLabel" ma:readOnly="true" ma:showField="CatchAllDataLabel" ma:web="9d387dea-39be-44cf-84a0-d907ac2377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13a4b-b11d-41f4-9504-529501e81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b26f778-5395-4a5a-9b28-b0027ce7e3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87dea-39be-44cf-84a0-d907ac2377b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460F7C-4239-43D0-9EEA-F0FAAB17E6D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DFFB01-BEF2-48CF-8ED9-42AF330FE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3522C8-2DD3-465E-9E38-192CCF38DF0C}">
  <ds:schemaRefs>
    <ds:schemaRef ds:uri="b90c5bde-9865-41b8-b806-1e7e0a502139"/>
    <ds:schemaRef ds:uri="http://schemas.microsoft.com/office/2006/metadata/properties"/>
    <ds:schemaRef ds:uri="http://www.w3.org/XML/1998/namespace"/>
    <ds:schemaRef ds:uri="9d387dea-39be-44cf-84a0-d907ac2377b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da13a4b-b11d-41f4-9504-529501e814f9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EACD936-C502-4DC5-B482-48915FC4A1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c5bde-9865-41b8-b806-1e7e0a502139"/>
    <ds:schemaRef ds:uri="cda13a4b-b11d-41f4-9504-529501e814f9"/>
    <ds:schemaRef ds:uri="9d387dea-39be-44cf-84a0-d907ac2377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</Words>
  <Application>Microsoft Macintosh PowerPoint</Application>
  <PresentationFormat>On-screen Show (16:9)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Times</vt:lpstr>
      <vt:lpstr>Arial</vt:lpstr>
      <vt:lpstr>Calibri</vt:lpstr>
      <vt:lpstr>Wingdings</vt:lpstr>
      <vt:lpstr>Blank</vt:lpstr>
      <vt:lpstr>2023 Energy Trends Workshop</vt:lpstr>
      <vt:lpstr>Build a Sustainable Grid</vt:lpstr>
      <vt:lpstr>Build a Reliable Grid: 25kV</vt:lpstr>
      <vt:lpstr>Build a Reliable Grid: Underground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IPL Resource Development</dc:title>
  <dc:creator/>
  <cp:lastModifiedBy/>
  <cp:revision>320</cp:revision>
  <dcterms:created xsi:type="dcterms:W3CDTF">2012-03-28T21:04:30Z</dcterms:created>
  <dcterms:modified xsi:type="dcterms:W3CDTF">2023-05-16T17:56:48Z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a Classifications">
    <vt:lpwstr>1;#Confidential|76af8b84-70a7-40bc-aaee-02820efb5254</vt:lpwstr>
  </property>
  <property fmtid="{D5CDD505-2E9C-101B-9397-08002B2CF9AE}" pid="3" name="ContentTypeId">
    <vt:lpwstr>0x010100022E7578E481FD46A5F31BA706CEC9C7</vt:lpwstr>
  </property>
  <property fmtid="{D5CDD505-2E9C-101B-9397-08002B2CF9AE}" pid="4" name="MediaServiceImageTags">
    <vt:lpwstr/>
  </property>
</Properties>
</file>