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315" r:id="rId3"/>
    <p:sldId id="314"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540" autoAdjust="0"/>
    <p:restoredTop sz="94694"/>
  </p:normalViewPr>
  <p:slideViewPr>
    <p:cSldViewPr snapToGrid="0">
      <p:cViewPr varScale="1">
        <p:scale>
          <a:sx n="88" d="100"/>
          <a:sy n="88" d="100"/>
        </p:scale>
        <p:origin x="200" y="8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6F94FF-46F5-40B1-87F3-93DB395EC5B4}" type="datetimeFigureOut">
              <a:rPr lang="en-US" smtClean="0"/>
              <a:t>5/16/23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FCBF2A-E8FC-4545-8B6D-79665B1C50FA}" type="slidenum">
              <a:rPr lang="en-US" smtClean="0"/>
              <a:t>‹#›</a:t>
            </a:fld>
            <a:endParaRPr lang="en-US"/>
          </a:p>
        </p:txBody>
      </p:sp>
    </p:spTree>
    <p:extLst>
      <p:ext uri="{BB962C8B-B14F-4D97-AF65-F5344CB8AC3E}">
        <p14:creationId xmlns:p14="http://schemas.microsoft.com/office/powerpoint/2010/main" val="1029975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64B36-863A-4DA2-8321-6D485225774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184BAAD-E934-43BD-B264-6D94F40632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3631AFA-5D6F-465C-A124-24A650ECB29B}"/>
              </a:ext>
            </a:extLst>
          </p:cNvPr>
          <p:cNvSpPr>
            <a:spLocks noGrp="1"/>
          </p:cNvSpPr>
          <p:nvPr>
            <p:ph type="dt" sz="half" idx="10"/>
          </p:nvPr>
        </p:nvSpPr>
        <p:spPr/>
        <p:txBody>
          <a:bodyPr/>
          <a:lstStyle/>
          <a:p>
            <a:fld id="{3C69C015-9992-4A71-AD62-67388A111585}" type="datetimeFigureOut">
              <a:rPr lang="en-US" smtClean="0"/>
              <a:t>5/16/23</a:t>
            </a:fld>
            <a:endParaRPr lang="en-US"/>
          </a:p>
        </p:txBody>
      </p:sp>
      <p:sp>
        <p:nvSpPr>
          <p:cNvPr id="5" name="Footer Placeholder 4">
            <a:extLst>
              <a:ext uri="{FF2B5EF4-FFF2-40B4-BE49-F238E27FC236}">
                <a16:creationId xmlns:a16="http://schemas.microsoft.com/office/drawing/2014/main" id="{B3FA0FC4-B2A4-4B99-9381-2ED4C777BE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89A753-DF2C-4AB0-A800-7F7BB1D817E7}"/>
              </a:ext>
            </a:extLst>
          </p:cNvPr>
          <p:cNvSpPr>
            <a:spLocks noGrp="1"/>
          </p:cNvSpPr>
          <p:nvPr>
            <p:ph type="sldNum" sz="quarter" idx="12"/>
          </p:nvPr>
        </p:nvSpPr>
        <p:spPr/>
        <p:txBody>
          <a:bodyPr/>
          <a:lstStyle/>
          <a:p>
            <a:fld id="{9DA8466D-C3B6-4B34-922C-58C14A628D8D}" type="slidenum">
              <a:rPr lang="en-US" smtClean="0"/>
              <a:t>‹#›</a:t>
            </a:fld>
            <a:endParaRPr lang="en-US"/>
          </a:p>
        </p:txBody>
      </p:sp>
    </p:spTree>
    <p:extLst>
      <p:ext uri="{BB962C8B-B14F-4D97-AF65-F5344CB8AC3E}">
        <p14:creationId xmlns:p14="http://schemas.microsoft.com/office/powerpoint/2010/main" val="657512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DF7F9-136D-4FDB-B27D-45473698E53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C2DFE00-D75F-4BCC-B3C7-1A90A629239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E0FB54-43C0-46FE-B076-69B87123D21E}"/>
              </a:ext>
            </a:extLst>
          </p:cNvPr>
          <p:cNvSpPr>
            <a:spLocks noGrp="1"/>
          </p:cNvSpPr>
          <p:nvPr>
            <p:ph type="dt" sz="half" idx="10"/>
          </p:nvPr>
        </p:nvSpPr>
        <p:spPr/>
        <p:txBody>
          <a:bodyPr/>
          <a:lstStyle/>
          <a:p>
            <a:fld id="{3C69C015-9992-4A71-AD62-67388A111585}" type="datetimeFigureOut">
              <a:rPr lang="en-US" smtClean="0"/>
              <a:t>5/16/23</a:t>
            </a:fld>
            <a:endParaRPr lang="en-US"/>
          </a:p>
        </p:txBody>
      </p:sp>
      <p:sp>
        <p:nvSpPr>
          <p:cNvPr id="5" name="Footer Placeholder 4">
            <a:extLst>
              <a:ext uri="{FF2B5EF4-FFF2-40B4-BE49-F238E27FC236}">
                <a16:creationId xmlns:a16="http://schemas.microsoft.com/office/drawing/2014/main" id="{6C7D457C-116B-40B5-AE48-62E0022E87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76983E-16A1-4124-B0A5-D960E38D9D0E}"/>
              </a:ext>
            </a:extLst>
          </p:cNvPr>
          <p:cNvSpPr>
            <a:spLocks noGrp="1"/>
          </p:cNvSpPr>
          <p:nvPr>
            <p:ph type="sldNum" sz="quarter" idx="12"/>
          </p:nvPr>
        </p:nvSpPr>
        <p:spPr/>
        <p:txBody>
          <a:bodyPr/>
          <a:lstStyle/>
          <a:p>
            <a:fld id="{9DA8466D-C3B6-4B34-922C-58C14A628D8D}" type="slidenum">
              <a:rPr lang="en-US" smtClean="0"/>
              <a:t>‹#›</a:t>
            </a:fld>
            <a:endParaRPr lang="en-US"/>
          </a:p>
        </p:txBody>
      </p:sp>
    </p:spTree>
    <p:extLst>
      <p:ext uri="{BB962C8B-B14F-4D97-AF65-F5344CB8AC3E}">
        <p14:creationId xmlns:p14="http://schemas.microsoft.com/office/powerpoint/2010/main" val="2129189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9A7F4A-6B96-449E-9BC9-4CE791B9203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CC02416-3BE8-4742-9087-418662EBD6E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4094D9-039D-4BB3-A2A5-BE550D8207A6}"/>
              </a:ext>
            </a:extLst>
          </p:cNvPr>
          <p:cNvSpPr>
            <a:spLocks noGrp="1"/>
          </p:cNvSpPr>
          <p:nvPr>
            <p:ph type="dt" sz="half" idx="10"/>
          </p:nvPr>
        </p:nvSpPr>
        <p:spPr/>
        <p:txBody>
          <a:bodyPr/>
          <a:lstStyle/>
          <a:p>
            <a:fld id="{3C69C015-9992-4A71-AD62-67388A111585}" type="datetimeFigureOut">
              <a:rPr lang="en-US" smtClean="0"/>
              <a:t>5/16/23</a:t>
            </a:fld>
            <a:endParaRPr lang="en-US"/>
          </a:p>
        </p:txBody>
      </p:sp>
      <p:sp>
        <p:nvSpPr>
          <p:cNvPr id="5" name="Footer Placeholder 4">
            <a:extLst>
              <a:ext uri="{FF2B5EF4-FFF2-40B4-BE49-F238E27FC236}">
                <a16:creationId xmlns:a16="http://schemas.microsoft.com/office/drawing/2014/main" id="{96616EE5-533E-4714-8FBB-05250F08E4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8430AD-0175-4993-B5B0-D2D80FC1AFDB}"/>
              </a:ext>
            </a:extLst>
          </p:cNvPr>
          <p:cNvSpPr>
            <a:spLocks noGrp="1"/>
          </p:cNvSpPr>
          <p:nvPr>
            <p:ph type="sldNum" sz="quarter" idx="12"/>
          </p:nvPr>
        </p:nvSpPr>
        <p:spPr/>
        <p:txBody>
          <a:bodyPr/>
          <a:lstStyle/>
          <a:p>
            <a:fld id="{9DA8466D-C3B6-4B34-922C-58C14A628D8D}" type="slidenum">
              <a:rPr lang="en-US" smtClean="0"/>
              <a:t>‹#›</a:t>
            </a:fld>
            <a:endParaRPr lang="en-US"/>
          </a:p>
        </p:txBody>
      </p:sp>
    </p:spTree>
    <p:extLst>
      <p:ext uri="{BB962C8B-B14F-4D97-AF65-F5344CB8AC3E}">
        <p14:creationId xmlns:p14="http://schemas.microsoft.com/office/powerpoint/2010/main" val="33007525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4" name="Title 4">
            <a:extLst>
              <a:ext uri="{FF2B5EF4-FFF2-40B4-BE49-F238E27FC236}">
                <a16:creationId xmlns:a16="http://schemas.microsoft.com/office/drawing/2014/main" id="{C0825D90-C5A2-4463-ACB8-558A03502454}"/>
              </a:ext>
            </a:extLst>
          </p:cNvPr>
          <p:cNvSpPr>
            <a:spLocks noGrp="1"/>
          </p:cNvSpPr>
          <p:nvPr>
            <p:ph type="title"/>
          </p:nvPr>
        </p:nvSpPr>
        <p:spPr>
          <a:xfrm>
            <a:off x="120319" y="165777"/>
            <a:ext cx="11574379" cy="621633"/>
          </a:xfrm>
          <a:prstGeom prst="rect">
            <a:avLst/>
          </a:prstGeom>
        </p:spPr>
        <p:txBody>
          <a:bodyPr/>
          <a:lstStyle>
            <a:lvl1pPr>
              <a:defRPr sz="3467"/>
            </a:lvl1pPr>
          </a:lstStyle>
          <a:p>
            <a:r>
              <a:rPr lang="en-US"/>
              <a:t>Click to edit Master title style</a:t>
            </a:r>
            <a:endParaRPr lang="en-US" dirty="0"/>
          </a:p>
        </p:txBody>
      </p:sp>
      <p:sp>
        <p:nvSpPr>
          <p:cNvPr id="6" name="Text Placeholder 6">
            <a:extLst>
              <a:ext uri="{FF2B5EF4-FFF2-40B4-BE49-F238E27FC236}">
                <a16:creationId xmlns:a16="http://schemas.microsoft.com/office/drawing/2014/main" id="{8916D21A-A9B8-44E9-BE8B-6F3C2A1433BF}"/>
              </a:ext>
            </a:extLst>
          </p:cNvPr>
          <p:cNvSpPr>
            <a:spLocks noGrp="1"/>
          </p:cNvSpPr>
          <p:nvPr>
            <p:ph type="body" sz="quarter" idx="10"/>
          </p:nvPr>
        </p:nvSpPr>
        <p:spPr>
          <a:xfrm>
            <a:off x="120319" y="990601"/>
            <a:ext cx="11785600" cy="2687721"/>
          </a:xfrm>
          <a:prstGeom prst="rect">
            <a:avLst/>
          </a:prstGeom>
        </p:spPr>
        <p:txBody>
          <a:bodyPr/>
          <a:lstStyle>
            <a:lvl1pPr marL="457151" indent="-457151">
              <a:buClr>
                <a:srgbClr val="C00000"/>
              </a:buClr>
              <a:buSzPct val="100000"/>
              <a:buFont typeface="Arial" panose="020B0604020202020204" pitchFamily="34" charset="0"/>
              <a:buChar char="•"/>
              <a:defRPr sz="1867">
                <a:solidFill>
                  <a:schemeClr val="tx1"/>
                </a:solidFill>
                <a:latin typeface="Times" panose="02020603050405020304" pitchFamily="18" charset="0"/>
                <a:cs typeface="Times" panose="02020603050405020304" pitchFamily="18" charset="0"/>
              </a:defRPr>
            </a:lvl1pPr>
            <a:lvl2pPr>
              <a:defRPr sz="1867">
                <a:solidFill>
                  <a:schemeClr val="tx1"/>
                </a:solidFill>
                <a:latin typeface="Times" panose="02020603050405020304" pitchFamily="18" charset="0"/>
                <a:cs typeface="Times" panose="02020603050405020304" pitchFamily="18" charset="0"/>
              </a:defRPr>
            </a:lvl2pPr>
            <a:lvl3pPr>
              <a:defRPr sz="1867">
                <a:solidFill>
                  <a:schemeClr val="tx1"/>
                </a:solidFill>
                <a:latin typeface="Times" panose="02020603050405020304" pitchFamily="18" charset="0"/>
                <a:cs typeface="Times" panose="02020603050405020304" pitchFamily="18" charset="0"/>
              </a:defRPr>
            </a:lvl3pPr>
            <a:lvl4pPr>
              <a:defRPr sz="1867">
                <a:solidFill>
                  <a:schemeClr val="tx1"/>
                </a:solidFill>
                <a:latin typeface="Times" panose="02020603050405020304" pitchFamily="18" charset="0"/>
                <a:cs typeface="Times" panose="02020603050405020304" pitchFamily="18" charset="0"/>
              </a:defRPr>
            </a:lvl4pPr>
            <a:lvl5pPr>
              <a:defRPr sz="1867">
                <a:solidFill>
                  <a:schemeClr val="tx1"/>
                </a:solidFill>
                <a:latin typeface="Times" panose="02020603050405020304" pitchFamily="18" charset="0"/>
                <a:cs typeface="Times" panose="020206030504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390425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227AA-A1E1-4B78-A6F3-D7EB5EB21D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69187C-40CD-427E-A6CD-6AA44FEC099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8441B4-2325-4843-A383-DD11D0866E1B}"/>
              </a:ext>
            </a:extLst>
          </p:cNvPr>
          <p:cNvSpPr>
            <a:spLocks noGrp="1"/>
          </p:cNvSpPr>
          <p:nvPr>
            <p:ph type="dt" sz="half" idx="10"/>
          </p:nvPr>
        </p:nvSpPr>
        <p:spPr/>
        <p:txBody>
          <a:bodyPr/>
          <a:lstStyle/>
          <a:p>
            <a:fld id="{3C69C015-9992-4A71-AD62-67388A111585}" type="datetimeFigureOut">
              <a:rPr lang="en-US" smtClean="0"/>
              <a:t>5/16/23</a:t>
            </a:fld>
            <a:endParaRPr lang="en-US"/>
          </a:p>
        </p:txBody>
      </p:sp>
      <p:sp>
        <p:nvSpPr>
          <p:cNvPr id="5" name="Footer Placeholder 4">
            <a:extLst>
              <a:ext uri="{FF2B5EF4-FFF2-40B4-BE49-F238E27FC236}">
                <a16:creationId xmlns:a16="http://schemas.microsoft.com/office/drawing/2014/main" id="{E074F447-CEEA-42F9-9B92-E64801173E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60C897-9A3E-474F-B2A2-1AEAE17FF291}"/>
              </a:ext>
            </a:extLst>
          </p:cNvPr>
          <p:cNvSpPr>
            <a:spLocks noGrp="1"/>
          </p:cNvSpPr>
          <p:nvPr>
            <p:ph type="sldNum" sz="quarter" idx="12"/>
          </p:nvPr>
        </p:nvSpPr>
        <p:spPr/>
        <p:txBody>
          <a:bodyPr/>
          <a:lstStyle/>
          <a:p>
            <a:fld id="{9DA8466D-C3B6-4B34-922C-58C14A628D8D}" type="slidenum">
              <a:rPr lang="en-US" smtClean="0"/>
              <a:t>‹#›</a:t>
            </a:fld>
            <a:endParaRPr lang="en-US"/>
          </a:p>
        </p:txBody>
      </p:sp>
    </p:spTree>
    <p:extLst>
      <p:ext uri="{BB962C8B-B14F-4D97-AF65-F5344CB8AC3E}">
        <p14:creationId xmlns:p14="http://schemas.microsoft.com/office/powerpoint/2010/main" val="1150917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32606-AED7-4319-934C-D6C94F730D6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D309163-B46F-4EC8-A4D4-E3DC180595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6E34E9D-6975-4C15-A654-DB686F341FAA}"/>
              </a:ext>
            </a:extLst>
          </p:cNvPr>
          <p:cNvSpPr>
            <a:spLocks noGrp="1"/>
          </p:cNvSpPr>
          <p:nvPr>
            <p:ph type="dt" sz="half" idx="10"/>
          </p:nvPr>
        </p:nvSpPr>
        <p:spPr/>
        <p:txBody>
          <a:bodyPr/>
          <a:lstStyle/>
          <a:p>
            <a:fld id="{3C69C015-9992-4A71-AD62-67388A111585}" type="datetimeFigureOut">
              <a:rPr lang="en-US" smtClean="0"/>
              <a:t>5/16/23</a:t>
            </a:fld>
            <a:endParaRPr lang="en-US"/>
          </a:p>
        </p:txBody>
      </p:sp>
      <p:sp>
        <p:nvSpPr>
          <p:cNvPr id="5" name="Footer Placeholder 4">
            <a:extLst>
              <a:ext uri="{FF2B5EF4-FFF2-40B4-BE49-F238E27FC236}">
                <a16:creationId xmlns:a16="http://schemas.microsoft.com/office/drawing/2014/main" id="{3C947122-5FE0-4F19-B990-5116A1E617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9FCCCE-5E0D-48D4-B909-8BC0FAA8AC76}"/>
              </a:ext>
            </a:extLst>
          </p:cNvPr>
          <p:cNvSpPr>
            <a:spLocks noGrp="1"/>
          </p:cNvSpPr>
          <p:nvPr>
            <p:ph type="sldNum" sz="quarter" idx="12"/>
          </p:nvPr>
        </p:nvSpPr>
        <p:spPr/>
        <p:txBody>
          <a:bodyPr/>
          <a:lstStyle/>
          <a:p>
            <a:fld id="{9DA8466D-C3B6-4B34-922C-58C14A628D8D}" type="slidenum">
              <a:rPr lang="en-US" smtClean="0"/>
              <a:t>‹#›</a:t>
            </a:fld>
            <a:endParaRPr lang="en-US"/>
          </a:p>
        </p:txBody>
      </p:sp>
    </p:spTree>
    <p:extLst>
      <p:ext uri="{BB962C8B-B14F-4D97-AF65-F5344CB8AC3E}">
        <p14:creationId xmlns:p14="http://schemas.microsoft.com/office/powerpoint/2010/main" val="3673637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3FDED-2CAF-4E41-B4BA-6D480E6933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C872A9C-79F9-4B1F-9AE1-11D43D7C9C0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E2E2855-8CCC-45E1-B80A-737403D8F24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FAB33F4-65CF-43C6-9790-714EAB194251}"/>
              </a:ext>
            </a:extLst>
          </p:cNvPr>
          <p:cNvSpPr>
            <a:spLocks noGrp="1"/>
          </p:cNvSpPr>
          <p:nvPr>
            <p:ph type="dt" sz="half" idx="10"/>
          </p:nvPr>
        </p:nvSpPr>
        <p:spPr/>
        <p:txBody>
          <a:bodyPr/>
          <a:lstStyle/>
          <a:p>
            <a:fld id="{3C69C015-9992-4A71-AD62-67388A111585}" type="datetimeFigureOut">
              <a:rPr lang="en-US" smtClean="0"/>
              <a:t>5/16/23</a:t>
            </a:fld>
            <a:endParaRPr lang="en-US"/>
          </a:p>
        </p:txBody>
      </p:sp>
      <p:sp>
        <p:nvSpPr>
          <p:cNvPr id="6" name="Footer Placeholder 5">
            <a:extLst>
              <a:ext uri="{FF2B5EF4-FFF2-40B4-BE49-F238E27FC236}">
                <a16:creationId xmlns:a16="http://schemas.microsoft.com/office/drawing/2014/main" id="{D6E7D023-CCAD-4FAB-83D2-10340225E1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270612-CFEC-430E-A062-E820EDEFC303}"/>
              </a:ext>
            </a:extLst>
          </p:cNvPr>
          <p:cNvSpPr>
            <a:spLocks noGrp="1"/>
          </p:cNvSpPr>
          <p:nvPr>
            <p:ph type="sldNum" sz="quarter" idx="12"/>
          </p:nvPr>
        </p:nvSpPr>
        <p:spPr/>
        <p:txBody>
          <a:bodyPr/>
          <a:lstStyle/>
          <a:p>
            <a:fld id="{9DA8466D-C3B6-4B34-922C-58C14A628D8D}" type="slidenum">
              <a:rPr lang="en-US" smtClean="0"/>
              <a:t>‹#›</a:t>
            </a:fld>
            <a:endParaRPr lang="en-US"/>
          </a:p>
        </p:txBody>
      </p:sp>
    </p:spTree>
    <p:extLst>
      <p:ext uri="{BB962C8B-B14F-4D97-AF65-F5344CB8AC3E}">
        <p14:creationId xmlns:p14="http://schemas.microsoft.com/office/powerpoint/2010/main" val="2840906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F0063-6305-4022-844A-5CD78B162C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D2CAF6E-7C36-4CD5-9A7F-9EBADD1D58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876CDFD-010C-402F-97D7-42216CC4E65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05F359A-6AF5-495C-8937-73A76FD0E1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6A47606-E5CE-475F-8C33-7830D1BEEF1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08F0DC3-89A4-4A59-BFDB-BBDC9BD9888F}"/>
              </a:ext>
            </a:extLst>
          </p:cNvPr>
          <p:cNvSpPr>
            <a:spLocks noGrp="1"/>
          </p:cNvSpPr>
          <p:nvPr>
            <p:ph type="dt" sz="half" idx="10"/>
          </p:nvPr>
        </p:nvSpPr>
        <p:spPr/>
        <p:txBody>
          <a:bodyPr/>
          <a:lstStyle/>
          <a:p>
            <a:fld id="{3C69C015-9992-4A71-AD62-67388A111585}" type="datetimeFigureOut">
              <a:rPr lang="en-US" smtClean="0"/>
              <a:t>5/16/23</a:t>
            </a:fld>
            <a:endParaRPr lang="en-US"/>
          </a:p>
        </p:txBody>
      </p:sp>
      <p:sp>
        <p:nvSpPr>
          <p:cNvPr id="8" name="Footer Placeholder 7">
            <a:extLst>
              <a:ext uri="{FF2B5EF4-FFF2-40B4-BE49-F238E27FC236}">
                <a16:creationId xmlns:a16="http://schemas.microsoft.com/office/drawing/2014/main" id="{ECF4082E-1DAD-432F-B076-BF8403C3B1C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5EEB371-07DB-43C3-8715-B7368EE04B51}"/>
              </a:ext>
            </a:extLst>
          </p:cNvPr>
          <p:cNvSpPr>
            <a:spLocks noGrp="1"/>
          </p:cNvSpPr>
          <p:nvPr>
            <p:ph type="sldNum" sz="quarter" idx="12"/>
          </p:nvPr>
        </p:nvSpPr>
        <p:spPr/>
        <p:txBody>
          <a:bodyPr/>
          <a:lstStyle/>
          <a:p>
            <a:fld id="{9DA8466D-C3B6-4B34-922C-58C14A628D8D}" type="slidenum">
              <a:rPr lang="en-US" smtClean="0"/>
              <a:t>‹#›</a:t>
            </a:fld>
            <a:endParaRPr lang="en-US"/>
          </a:p>
        </p:txBody>
      </p:sp>
    </p:spTree>
    <p:extLst>
      <p:ext uri="{BB962C8B-B14F-4D97-AF65-F5344CB8AC3E}">
        <p14:creationId xmlns:p14="http://schemas.microsoft.com/office/powerpoint/2010/main" val="519580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46A9C-4BD9-40EC-9435-C67EF5CF63F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F59ED59-E34E-4D4A-B0B3-D4201DED8D4C}"/>
              </a:ext>
            </a:extLst>
          </p:cNvPr>
          <p:cNvSpPr>
            <a:spLocks noGrp="1"/>
          </p:cNvSpPr>
          <p:nvPr>
            <p:ph type="dt" sz="half" idx="10"/>
          </p:nvPr>
        </p:nvSpPr>
        <p:spPr/>
        <p:txBody>
          <a:bodyPr/>
          <a:lstStyle/>
          <a:p>
            <a:fld id="{3C69C015-9992-4A71-AD62-67388A111585}" type="datetimeFigureOut">
              <a:rPr lang="en-US" smtClean="0"/>
              <a:t>5/16/23</a:t>
            </a:fld>
            <a:endParaRPr lang="en-US"/>
          </a:p>
        </p:txBody>
      </p:sp>
      <p:sp>
        <p:nvSpPr>
          <p:cNvPr id="4" name="Footer Placeholder 3">
            <a:extLst>
              <a:ext uri="{FF2B5EF4-FFF2-40B4-BE49-F238E27FC236}">
                <a16:creationId xmlns:a16="http://schemas.microsoft.com/office/drawing/2014/main" id="{627BFC55-10A6-4A01-998D-BD61CE08E84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12039A2-E5FC-4E57-BC0D-C25DC3A48178}"/>
              </a:ext>
            </a:extLst>
          </p:cNvPr>
          <p:cNvSpPr>
            <a:spLocks noGrp="1"/>
          </p:cNvSpPr>
          <p:nvPr>
            <p:ph type="sldNum" sz="quarter" idx="12"/>
          </p:nvPr>
        </p:nvSpPr>
        <p:spPr/>
        <p:txBody>
          <a:bodyPr/>
          <a:lstStyle/>
          <a:p>
            <a:fld id="{9DA8466D-C3B6-4B34-922C-58C14A628D8D}" type="slidenum">
              <a:rPr lang="en-US" smtClean="0"/>
              <a:t>‹#›</a:t>
            </a:fld>
            <a:endParaRPr lang="en-US"/>
          </a:p>
        </p:txBody>
      </p:sp>
    </p:spTree>
    <p:extLst>
      <p:ext uri="{BB962C8B-B14F-4D97-AF65-F5344CB8AC3E}">
        <p14:creationId xmlns:p14="http://schemas.microsoft.com/office/powerpoint/2010/main" val="3414846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AA73AE-E1FD-4F25-B77D-630966C045F5}"/>
              </a:ext>
            </a:extLst>
          </p:cNvPr>
          <p:cNvSpPr>
            <a:spLocks noGrp="1"/>
          </p:cNvSpPr>
          <p:nvPr>
            <p:ph type="dt" sz="half" idx="10"/>
          </p:nvPr>
        </p:nvSpPr>
        <p:spPr/>
        <p:txBody>
          <a:bodyPr/>
          <a:lstStyle/>
          <a:p>
            <a:fld id="{3C69C015-9992-4A71-AD62-67388A111585}" type="datetimeFigureOut">
              <a:rPr lang="en-US" smtClean="0"/>
              <a:t>5/16/23</a:t>
            </a:fld>
            <a:endParaRPr lang="en-US"/>
          </a:p>
        </p:txBody>
      </p:sp>
      <p:sp>
        <p:nvSpPr>
          <p:cNvPr id="3" name="Footer Placeholder 2">
            <a:extLst>
              <a:ext uri="{FF2B5EF4-FFF2-40B4-BE49-F238E27FC236}">
                <a16:creationId xmlns:a16="http://schemas.microsoft.com/office/drawing/2014/main" id="{F732C085-017D-49C1-956A-9875A65D7A3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EF83CA0-483E-48F6-B600-8C5D0FA2D270}"/>
              </a:ext>
            </a:extLst>
          </p:cNvPr>
          <p:cNvSpPr>
            <a:spLocks noGrp="1"/>
          </p:cNvSpPr>
          <p:nvPr>
            <p:ph type="sldNum" sz="quarter" idx="12"/>
          </p:nvPr>
        </p:nvSpPr>
        <p:spPr/>
        <p:txBody>
          <a:bodyPr/>
          <a:lstStyle/>
          <a:p>
            <a:fld id="{9DA8466D-C3B6-4B34-922C-58C14A628D8D}" type="slidenum">
              <a:rPr lang="en-US" smtClean="0"/>
              <a:t>‹#›</a:t>
            </a:fld>
            <a:endParaRPr lang="en-US"/>
          </a:p>
        </p:txBody>
      </p:sp>
    </p:spTree>
    <p:extLst>
      <p:ext uri="{BB962C8B-B14F-4D97-AF65-F5344CB8AC3E}">
        <p14:creationId xmlns:p14="http://schemas.microsoft.com/office/powerpoint/2010/main" val="826587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02696-5034-4542-A2F9-8600A49611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14A09E6-A2A7-4243-BBBC-7B07D2855B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AB5F33C-0A6D-4207-B894-B021AA63FE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3213B6E-AF2F-4A3D-8CFD-E148CA8C9293}"/>
              </a:ext>
            </a:extLst>
          </p:cNvPr>
          <p:cNvSpPr>
            <a:spLocks noGrp="1"/>
          </p:cNvSpPr>
          <p:nvPr>
            <p:ph type="dt" sz="half" idx="10"/>
          </p:nvPr>
        </p:nvSpPr>
        <p:spPr/>
        <p:txBody>
          <a:bodyPr/>
          <a:lstStyle/>
          <a:p>
            <a:fld id="{3C69C015-9992-4A71-AD62-67388A111585}" type="datetimeFigureOut">
              <a:rPr lang="en-US" smtClean="0"/>
              <a:t>5/16/23</a:t>
            </a:fld>
            <a:endParaRPr lang="en-US"/>
          </a:p>
        </p:txBody>
      </p:sp>
      <p:sp>
        <p:nvSpPr>
          <p:cNvPr id="6" name="Footer Placeholder 5">
            <a:extLst>
              <a:ext uri="{FF2B5EF4-FFF2-40B4-BE49-F238E27FC236}">
                <a16:creationId xmlns:a16="http://schemas.microsoft.com/office/drawing/2014/main" id="{BDD17C1A-5BB9-470B-87BB-68F7B57984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DD8494-B972-4A2A-BD8B-72D7252C8C2C}"/>
              </a:ext>
            </a:extLst>
          </p:cNvPr>
          <p:cNvSpPr>
            <a:spLocks noGrp="1"/>
          </p:cNvSpPr>
          <p:nvPr>
            <p:ph type="sldNum" sz="quarter" idx="12"/>
          </p:nvPr>
        </p:nvSpPr>
        <p:spPr/>
        <p:txBody>
          <a:bodyPr/>
          <a:lstStyle/>
          <a:p>
            <a:fld id="{9DA8466D-C3B6-4B34-922C-58C14A628D8D}" type="slidenum">
              <a:rPr lang="en-US" smtClean="0"/>
              <a:t>‹#›</a:t>
            </a:fld>
            <a:endParaRPr lang="en-US"/>
          </a:p>
        </p:txBody>
      </p:sp>
    </p:spTree>
    <p:extLst>
      <p:ext uri="{BB962C8B-B14F-4D97-AF65-F5344CB8AC3E}">
        <p14:creationId xmlns:p14="http://schemas.microsoft.com/office/powerpoint/2010/main" val="2040452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B7893-A76C-447C-90B1-089CA64F68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0C6A6A1-76DE-4CE1-A9F7-4B15946E46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AE550FA-67AA-4CB4-A7AA-C509EFD7F5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B75E1C2-BBF9-4A17-A0FB-B55A86B4ADAD}"/>
              </a:ext>
            </a:extLst>
          </p:cNvPr>
          <p:cNvSpPr>
            <a:spLocks noGrp="1"/>
          </p:cNvSpPr>
          <p:nvPr>
            <p:ph type="dt" sz="half" idx="10"/>
          </p:nvPr>
        </p:nvSpPr>
        <p:spPr/>
        <p:txBody>
          <a:bodyPr/>
          <a:lstStyle/>
          <a:p>
            <a:fld id="{3C69C015-9992-4A71-AD62-67388A111585}" type="datetimeFigureOut">
              <a:rPr lang="en-US" smtClean="0"/>
              <a:t>5/16/23</a:t>
            </a:fld>
            <a:endParaRPr lang="en-US"/>
          </a:p>
        </p:txBody>
      </p:sp>
      <p:sp>
        <p:nvSpPr>
          <p:cNvPr id="6" name="Footer Placeholder 5">
            <a:extLst>
              <a:ext uri="{FF2B5EF4-FFF2-40B4-BE49-F238E27FC236}">
                <a16:creationId xmlns:a16="http://schemas.microsoft.com/office/drawing/2014/main" id="{05C44F6E-24AB-4332-88FC-AD1B4CEAAD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C4979D-C998-4DB8-BF28-6424E6C20D8A}"/>
              </a:ext>
            </a:extLst>
          </p:cNvPr>
          <p:cNvSpPr>
            <a:spLocks noGrp="1"/>
          </p:cNvSpPr>
          <p:nvPr>
            <p:ph type="sldNum" sz="quarter" idx="12"/>
          </p:nvPr>
        </p:nvSpPr>
        <p:spPr/>
        <p:txBody>
          <a:bodyPr/>
          <a:lstStyle/>
          <a:p>
            <a:fld id="{9DA8466D-C3B6-4B34-922C-58C14A628D8D}" type="slidenum">
              <a:rPr lang="en-US" smtClean="0"/>
              <a:t>‹#›</a:t>
            </a:fld>
            <a:endParaRPr lang="en-US"/>
          </a:p>
        </p:txBody>
      </p:sp>
    </p:spTree>
    <p:extLst>
      <p:ext uri="{BB962C8B-B14F-4D97-AF65-F5344CB8AC3E}">
        <p14:creationId xmlns:p14="http://schemas.microsoft.com/office/powerpoint/2010/main" val="345252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53805D-9229-4415-B766-934A43141C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E7A4165-2C79-4A20-811E-45E89A76E1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F4C9FE-51DF-4FCB-A8A0-481F40FD4E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69C015-9992-4A71-AD62-67388A111585}" type="datetimeFigureOut">
              <a:rPr lang="en-US" smtClean="0"/>
              <a:t>5/16/23</a:t>
            </a:fld>
            <a:endParaRPr lang="en-US"/>
          </a:p>
        </p:txBody>
      </p:sp>
      <p:sp>
        <p:nvSpPr>
          <p:cNvPr id="5" name="Footer Placeholder 4">
            <a:extLst>
              <a:ext uri="{FF2B5EF4-FFF2-40B4-BE49-F238E27FC236}">
                <a16:creationId xmlns:a16="http://schemas.microsoft.com/office/drawing/2014/main" id="{17B6D2D7-8CC3-486C-A496-E479DE18A0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6273ADB-4282-4EFC-8E07-77296ED4F8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A8466D-C3B6-4B34-922C-58C14A628D8D}" type="slidenum">
              <a:rPr lang="en-US" smtClean="0"/>
              <a:t>‹#›</a:t>
            </a:fld>
            <a:endParaRPr lang="en-US"/>
          </a:p>
        </p:txBody>
      </p:sp>
    </p:spTree>
    <p:extLst>
      <p:ext uri="{BB962C8B-B14F-4D97-AF65-F5344CB8AC3E}">
        <p14:creationId xmlns:p14="http://schemas.microsoft.com/office/powerpoint/2010/main" val="23645973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akimber@iastate.edu"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3.jpeg"/><Relationship Id="rId3" Type="http://schemas.openxmlformats.org/officeDocument/2006/relationships/image" Target="../media/image3.jpeg"/><Relationship Id="rId7" Type="http://schemas.openxmlformats.org/officeDocument/2006/relationships/image" Target="../media/image7.jpeg"/><Relationship Id="rId12" Type="http://schemas.openxmlformats.org/officeDocument/2006/relationships/image" Target="../media/image12.jpeg"/><Relationship Id="rId2"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image" Target="../media/image6.jpeg"/><Relationship Id="rId11" Type="http://schemas.openxmlformats.org/officeDocument/2006/relationships/image" Target="../media/image11.jpeg"/><Relationship Id="rId5" Type="http://schemas.openxmlformats.org/officeDocument/2006/relationships/image" Target="../media/image5.jpeg"/><Relationship Id="rId10" Type="http://schemas.openxmlformats.org/officeDocument/2006/relationships/image" Target="../media/image10.jpeg"/><Relationship Id="rId4" Type="http://schemas.openxmlformats.org/officeDocument/2006/relationships/image" Target="../media/image4.jpeg"/><Relationship Id="rId9"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F8BBD-8564-452C-8A4A-D2420AAB6954}"/>
              </a:ext>
            </a:extLst>
          </p:cNvPr>
          <p:cNvSpPr>
            <a:spLocks noGrp="1"/>
          </p:cNvSpPr>
          <p:nvPr>
            <p:ph type="ctrTitle"/>
          </p:nvPr>
        </p:nvSpPr>
        <p:spPr>
          <a:xfrm>
            <a:off x="426720" y="315985"/>
            <a:ext cx="10871200" cy="1644895"/>
          </a:xfrm>
        </p:spPr>
        <p:txBody>
          <a:bodyPr>
            <a:noAutofit/>
          </a:bodyPr>
          <a:lstStyle/>
          <a:p>
            <a:r>
              <a:rPr lang="en-US" sz="2800" b="1" dirty="0">
                <a:solidFill>
                  <a:srgbClr val="C00000"/>
                </a:solidFill>
              </a:rPr>
              <a:t>EV Charging impacts IEC grant to ISU</a:t>
            </a:r>
            <a:br>
              <a:rPr lang="en-US" sz="2800" b="1" dirty="0">
                <a:solidFill>
                  <a:srgbClr val="C00000"/>
                </a:solidFill>
              </a:rPr>
            </a:br>
            <a:r>
              <a:rPr lang="en-US" sz="2800" dirty="0"/>
              <a:t>Mining Smart Meter Data for Modeling and Mitigating EV Charging Impacts on Distribution Grids</a:t>
            </a:r>
            <a:br>
              <a:rPr lang="en-US" sz="2800" dirty="0"/>
            </a:br>
            <a:r>
              <a:rPr lang="en-US" sz="2800" dirty="0"/>
              <a:t>Anne Kimber, </a:t>
            </a:r>
            <a:r>
              <a:rPr lang="en-US" sz="2800" dirty="0">
                <a:hlinkClick r:id="rId2"/>
              </a:rPr>
              <a:t>akimber@iastate.edu</a:t>
            </a:r>
            <a:r>
              <a:rPr lang="en-US" sz="2800" dirty="0"/>
              <a:t> </a:t>
            </a:r>
            <a:endParaRPr lang="en-US" sz="2800" b="1" dirty="0">
              <a:solidFill>
                <a:srgbClr val="C00000"/>
              </a:solidFill>
            </a:endParaRPr>
          </a:p>
        </p:txBody>
      </p:sp>
      <p:sp>
        <p:nvSpPr>
          <p:cNvPr id="3" name="Subtitle 2">
            <a:extLst>
              <a:ext uri="{FF2B5EF4-FFF2-40B4-BE49-F238E27FC236}">
                <a16:creationId xmlns:a16="http://schemas.microsoft.com/office/drawing/2014/main" id="{AB6D62CA-EB21-4B1B-B914-E9A16DF27EB6}"/>
              </a:ext>
            </a:extLst>
          </p:cNvPr>
          <p:cNvSpPr>
            <a:spLocks noGrp="1"/>
          </p:cNvSpPr>
          <p:nvPr>
            <p:ph type="subTitle" idx="1"/>
          </p:nvPr>
        </p:nvSpPr>
        <p:spPr>
          <a:xfrm>
            <a:off x="845377" y="2203896"/>
            <a:ext cx="10206606" cy="1473301"/>
          </a:xfrm>
        </p:spPr>
        <p:txBody>
          <a:bodyPr>
            <a:normAutofit/>
          </a:bodyPr>
          <a:lstStyle/>
          <a:p>
            <a:pPr algn="l"/>
            <a:r>
              <a:rPr lang="en-US" dirty="0"/>
              <a:t>“Goal is to help guide beneficial distribution grid investment using new machine learning techniques based on real utility smart meter data to predict EV impacts. We will package these tools into an open-source software available for utilities.</a:t>
            </a:r>
          </a:p>
          <a:p>
            <a:pPr algn="l"/>
            <a:endParaRPr lang="en-US" dirty="0"/>
          </a:p>
          <a:p>
            <a:pPr algn="l"/>
            <a:endParaRPr lang="en-US" dirty="0"/>
          </a:p>
          <a:p>
            <a:endParaRPr lang="en-US" dirty="0"/>
          </a:p>
          <a:p>
            <a:endParaRPr lang="en-US" dirty="0"/>
          </a:p>
        </p:txBody>
      </p:sp>
      <p:pic>
        <p:nvPicPr>
          <p:cNvPr id="5" name="Picture 4" descr="Iowa State University electric power research center logo">
            <a:extLst>
              <a:ext uri="{FF2B5EF4-FFF2-40B4-BE49-F238E27FC236}">
                <a16:creationId xmlns:a16="http://schemas.microsoft.com/office/drawing/2014/main" id="{C8C46008-002E-4C79-874D-4A5B6B5BB6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0" y="5393515"/>
            <a:ext cx="1442906" cy="1349815"/>
          </a:xfrm>
          <a:prstGeom prst="rect">
            <a:avLst/>
          </a:prstGeom>
        </p:spPr>
      </p:pic>
      <p:sp>
        <p:nvSpPr>
          <p:cNvPr id="6" name="Content Placeholder 2">
            <a:extLst>
              <a:ext uri="{FF2B5EF4-FFF2-40B4-BE49-F238E27FC236}">
                <a16:creationId xmlns:a16="http://schemas.microsoft.com/office/drawing/2014/main" id="{E6DC2956-E9A8-4FDC-8BB4-F229547CBD5A}"/>
              </a:ext>
            </a:extLst>
          </p:cNvPr>
          <p:cNvSpPr txBox="1">
            <a:spLocks/>
          </p:cNvSpPr>
          <p:nvPr/>
        </p:nvSpPr>
        <p:spPr>
          <a:xfrm>
            <a:off x="690880" y="3414497"/>
            <a:ext cx="10515600" cy="2965247"/>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b="1" dirty="0"/>
              <a:t>Quantify and model impacts </a:t>
            </a:r>
            <a:r>
              <a:rPr lang="en-US" dirty="0"/>
              <a:t>of EV charging on power grids, and design optimal mitigation strategies to help utilities accommodate the increasing penetration of EVs. </a:t>
            </a:r>
          </a:p>
          <a:p>
            <a:pPr algn="l"/>
            <a:r>
              <a:rPr lang="en-US" b="1" dirty="0"/>
              <a:t>Use advanced machine learning, time-series power flow, and real AMI data </a:t>
            </a:r>
            <a:r>
              <a:rPr lang="en-US" dirty="0"/>
              <a:t>to consider various types of EVs, chargers, climates, customer demands, and revenue models. </a:t>
            </a:r>
          </a:p>
          <a:p>
            <a:pPr algn="l"/>
            <a:r>
              <a:rPr lang="en-US" b="1" dirty="0"/>
              <a:t>Package results </a:t>
            </a:r>
            <a:r>
              <a:rPr lang="en-US" dirty="0"/>
              <a:t>as an open-source tool to help utilities analyze AMI data and EV charging impacts.</a:t>
            </a:r>
          </a:p>
          <a:p>
            <a:endParaRPr lang="en-US" dirty="0"/>
          </a:p>
        </p:txBody>
      </p:sp>
    </p:spTree>
    <p:extLst>
      <p:ext uri="{BB962C8B-B14F-4D97-AF65-F5344CB8AC3E}">
        <p14:creationId xmlns:p14="http://schemas.microsoft.com/office/powerpoint/2010/main" val="407050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2C32F-CB05-4F76-923E-E0BC2C5D4776}"/>
              </a:ext>
            </a:extLst>
          </p:cNvPr>
          <p:cNvSpPr>
            <a:spLocks noGrp="1"/>
          </p:cNvSpPr>
          <p:nvPr>
            <p:ph type="title"/>
          </p:nvPr>
        </p:nvSpPr>
        <p:spPr>
          <a:xfrm>
            <a:off x="568158" y="409807"/>
            <a:ext cx="11574379" cy="621633"/>
          </a:xfrm>
        </p:spPr>
        <p:txBody>
          <a:bodyPr/>
          <a:lstStyle/>
          <a:p>
            <a:r>
              <a:rPr lang="en-US" dirty="0">
                <a:solidFill>
                  <a:srgbClr val="C00000"/>
                </a:solidFill>
              </a:rPr>
              <a:t>Charging impacts challenges:</a:t>
            </a:r>
          </a:p>
        </p:txBody>
      </p:sp>
      <p:sp>
        <p:nvSpPr>
          <p:cNvPr id="3" name="Text Placeholder 2">
            <a:extLst>
              <a:ext uri="{FF2B5EF4-FFF2-40B4-BE49-F238E27FC236}">
                <a16:creationId xmlns:a16="http://schemas.microsoft.com/office/drawing/2014/main" id="{793B3DE5-0D9A-4B47-B86F-270657547FEF}"/>
              </a:ext>
            </a:extLst>
          </p:cNvPr>
          <p:cNvSpPr>
            <a:spLocks noGrp="1"/>
          </p:cNvSpPr>
          <p:nvPr>
            <p:ph type="body" sz="quarter" idx="10"/>
          </p:nvPr>
        </p:nvSpPr>
        <p:spPr>
          <a:xfrm>
            <a:off x="568159" y="1059649"/>
            <a:ext cx="11055682" cy="2943391"/>
          </a:xfrm>
        </p:spPr>
        <p:txBody>
          <a:bodyPr>
            <a:normAutofit/>
          </a:bodyPr>
          <a:lstStyle/>
          <a:p>
            <a:pPr marL="0" indent="0">
              <a:buNone/>
            </a:pPr>
            <a:r>
              <a:rPr lang="en-US" dirty="0">
                <a:latin typeface="+mn-lt"/>
              </a:rPr>
              <a:t>Customer charging behavior profiles (when, how long, “pure EV” charging load) not simple.</a:t>
            </a:r>
          </a:p>
          <a:p>
            <a:pPr marL="0" indent="0">
              <a:buNone/>
            </a:pPr>
            <a:r>
              <a:rPr lang="en-US" dirty="0">
                <a:latin typeface="+mn-lt"/>
              </a:rPr>
              <a:t>Cold weather battery heating (especially for fast charging) may be a significant load</a:t>
            </a:r>
          </a:p>
          <a:p>
            <a:pPr marL="0" indent="0">
              <a:buNone/>
            </a:pPr>
            <a:r>
              <a:rPr lang="en-US" dirty="0">
                <a:latin typeface="+mn-lt"/>
              </a:rPr>
              <a:t>Sizing distribution transformers for neighborhoods with EVs is complicated set of investment decisions</a:t>
            </a:r>
          </a:p>
          <a:p>
            <a:pPr marL="0" indent="0">
              <a:buNone/>
            </a:pPr>
            <a:r>
              <a:rPr lang="en-US" dirty="0">
                <a:latin typeface="+mn-lt"/>
              </a:rPr>
              <a:t>	Supply chain delays add complexity</a:t>
            </a:r>
          </a:p>
          <a:p>
            <a:pPr marL="0" indent="0">
              <a:buNone/>
            </a:pPr>
            <a:r>
              <a:rPr lang="en-US" dirty="0">
                <a:latin typeface="+mn-lt"/>
              </a:rPr>
              <a:t>In general, we don’t know how well we can manage EV charging through time of use rates. How price-responsive are these loads? </a:t>
            </a:r>
          </a:p>
          <a:p>
            <a:pPr marL="0" indent="0">
              <a:buNone/>
            </a:pPr>
            <a:r>
              <a:rPr lang="en-US" dirty="0">
                <a:latin typeface="+mn-lt"/>
              </a:rPr>
              <a:t>Big unknown: Forecasting the rate of new EV purchases over the next 5 years, but need to invest in infrastructure now.</a:t>
            </a:r>
          </a:p>
        </p:txBody>
      </p:sp>
      <p:sp>
        <p:nvSpPr>
          <p:cNvPr id="5" name="Title 1">
            <a:extLst>
              <a:ext uri="{FF2B5EF4-FFF2-40B4-BE49-F238E27FC236}">
                <a16:creationId xmlns:a16="http://schemas.microsoft.com/office/drawing/2014/main" id="{9AE9EA8C-622F-458F-AE9B-696370C06130}"/>
              </a:ext>
            </a:extLst>
          </p:cNvPr>
          <p:cNvSpPr txBox="1">
            <a:spLocks/>
          </p:cNvSpPr>
          <p:nvPr/>
        </p:nvSpPr>
        <p:spPr>
          <a:xfrm>
            <a:off x="568158" y="3848368"/>
            <a:ext cx="11574379" cy="6216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467" kern="1200">
                <a:solidFill>
                  <a:schemeClr val="tx1"/>
                </a:solidFill>
                <a:latin typeface="+mj-lt"/>
                <a:ea typeface="+mj-ea"/>
                <a:cs typeface="+mj-cs"/>
              </a:defRPr>
            </a:lvl1pPr>
          </a:lstStyle>
          <a:p>
            <a:r>
              <a:rPr lang="en-US" dirty="0">
                <a:solidFill>
                  <a:srgbClr val="C00000"/>
                </a:solidFill>
              </a:rPr>
              <a:t>Charging impacts study help:</a:t>
            </a:r>
          </a:p>
        </p:txBody>
      </p:sp>
      <p:sp>
        <p:nvSpPr>
          <p:cNvPr id="6" name="Text Placeholder 2">
            <a:extLst>
              <a:ext uri="{FF2B5EF4-FFF2-40B4-BE49-F238E27FC236}">
                <a16:creationId xmlns:a16="http://schemas.microsoft.com/office/drawing/2014/main" id="{B75D2AC0-4C58-4BE7-B1EC-3579F6B9C5F4}"/>
              </a:ext>
            </a:extLst>
          </p:cNvPr>
          <p:cNvSpPr txBox="1">
            <a:spLocks/>
          </p:cNvSpPr>
          <p:nvPr/>
        </p:nvSpPr>
        <p:spPr>
          <a:xfrm>
            <a:off x="568158" y="4498210"/>
            <a:ext cx="11055682" cy="1800990"/>
          </a:xfrm>
          <a:prstGeom prst="rect">
            <a:avLst/>
          </a:prstGeom>
        </p:spPr>
        <p:txBody>
          <a:bodyPr vert="horz" lIns="91440" tIns="45720" rIns="91440" bIns="45720" rtlCol="0">
            <a:normAutofit/>
          </a:bodyPr>
          <a:lstStyle>
            <a:lvl1pPr marL="457151" indent="-457151" algn="l" defTabSz="914400" rtl="0" eaLnBrk="1" latinLnBrk="0" hangingPunct="1">
              <a:lnSpc>
                <a:spcPct val="90000"/>
              </a:lnSpc>
              <a:spcBef>
                <a:spcPts val="1000"/>
              </a:spcBef>
              <a:buClr>
                <a:srgbClr val="C00000"/>
              </a:buClr>
              <a:buSzPct val="100000"/>
              <a:buFont typeface="Arial" panose="020B0604020202020204" pitchFamily="34" charset="0"/>
              <a:buChar char="•"/>
              <a:defRPr sz="1867" kern="1200">
                <a:solidFill>
                  <a:schemeClr val="tx1"/>
                </a:solidFill>
                <a:latin typeface="Times" panose="02020603050405020304" pitchFamily="18" charset="0"/>
                <a:ea typeface="+mn-ea"/>
                <a:cs typeface="Times"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67" kern="1200">
                <a:solidFill>
                  <a:schemeClr val="tx1"/>
                </a:solidFill>
                <a:latin typeface="Times" panose="02020603050405020304" pitchFamily="18" charset="0"/>
                <a:ea typeface="+mn-ea"/>
                <a:cs typeface="Times"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67" kern="1200">
                <a:solidFill>
                  <a:schemeClr val="tx1"/>
                </a:solidFill>
                <a:latin typeface="Times" panose="02020603050405020304" pitchFamily="18" charset="0"/>
                <a:ea typeface="+mn-ea"/>
                <a:cs typeface="Times"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67" kern="1200">
                <a:solidFill>
                  <a:schemeClr val="tx1"/>
                </a:solidFill>
                <a:latin typeface="Times" panose="02020603050405020304" pitchFamily="18" charset="0"/>
                <a:ea typeface="+mn-ea"/>
                <a:cs typeface="Times"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67" kern="1200">
                <a:solidFill>
                  <a:schemeClr val="tx1"/>
                </a:solidFill>
                <a:latin typeface="Times" panose="02020603050405020304" pitchFamily="18" charset="0"/>
                <a:ea typeface="+mn-ea"/>
                <a:cs typeface="Times"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latin typeface="+mn-lt"/>
              </a:rPr>
              <a:t>Utility partners are providing AMI data, distribution system models, and their experiences with TOU rates and observations on transformer loading patterns.</a:t>
            </a:r>
          </a:p>
          <a:p>
            <a:pPr marL="0" indent="0">
              <a:buFont typeface="Arial" panose="020B0604020202020204" pitchFamily="34" charset="0"/>
              <a:buNone/>
            </a:pPr>
            <a:r>
              <a:rPr lang="en-US" dirty="0">
                <a:latin typeface="+mn-lt"/>
              </a:rPr>
              <a:t>Some utilities have EV metering</a:t>
            </a:r>
          </a:p>
          <a:p>
            <a:pPr marL="0" indent="0">
              <a:buFont typeface="Arial" panose="020B0604020202020204" pitchFamily="34" charset="0"/>
              <a:buNone/>
            </a:pPr>
            <a:r>
              <a:rPr lang="en-US" dirty="0">
                <a:latin typeface="+mn-lt"/>
              </a:rPr>
              <a:t>We are also starting to get data from Iowa EV owners (e.g. Iowa EV Owners group, Davenport Tesla Owners)</a:t>
            </a:r>
          </a:p>
          <a:p>
            <a:pPr marL="0" indent="0">
              <a:buFont typeface="Arial" panose="020B0604020202020204" pitchFamily="34" charset="0"/>
              <a:buNone/>
            </a:pPr>
            <a:r>
              <a:rPr lang="en-US" dirty="0">
                <a:latin typeface="+mn-lt"/>
              </a:rPr>
              <a:t>We have recent research to be able to estimate cold weather charging impacts</a:t>
            </a:r>
          </a:p>
          <a:p>
            <a:pPr marL="0" indent="0">
              <a:buFont typeface="Arial" panose="020B0604020202020204" pitchFamily="34" charset="0"/>
              <a:buNone/>
            </a:pPr>
            <a:endParaRPr lang="en-US" dirty="0">
              <a:latin typeface="+mn-lt"/>
            </a:endParaRPr>
          </a:p>
          <a:p>
            <a:pPr marL="0" indent="0">
              <a:buFont typeface="Arial" panose="020B0604020202020204" pitchFamily="34" charset="0"/>
              <a:buNone/>
            </a:pPr>
            <a:endParaRPr lang="en-US" dirty="0">
              <a:latin typeface="+mn-lt"/>
            </a:endParaRPr>
          </a:p>
        </p:txBody>
      </p:sp>
    </p:spTree>
    <p:extLst>
      <p:ext uri="{BB962C8B-B14F-4D97-AF65-F5344CB8AC3E}">
        <p14:creationId xmlns:p14="http://schemas.microsoft.com/office/powerpoint/2010/main" val="2482249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E2BAC-1A9D-56C7-4F37-8FF3B23F5D36}"/>
              </a:ext>
            </a:extLst>
          </p:cNvPr>
          <p:cNvSpPr>
            <a:spLocks noGrp="1"/>
          </p:cNvSpPr>
          <p:nvPr>
            <p:ph type="title"/>
          </p:nvPr>
        </p:nvSpPr>
        <p:spPr>
          <a:xfrm>
            <a:off x="1425774" y="280628"/>
            <a:ext cx="9607618" cy="621633"/>
          </a:xfrm>
        </p:spPr>
        <p:txBody>
          <a:bodyPr/>
          <a:lstStyle/>
          <a:p>
            <a:r>
              <a:rPr lang="en-US" dirty="0"/>
              <a:t>EV Charging Pattern of Residential Customers In 2022</a:t>
            </a:r>
          </a:p>
        </p:txBody>
      </p:sp>
      <p:sp>
        <p:nvSpPr>
          <p:cNvPr id="3" name="Text Placeholder 2">
            <a:extLst>
              <a:ext uri="{FF2B5EF4-FFF2-40B4-BE49-F238E27FC236}">
                <a16:creationId xmlns:a16="http://schemas.microsoft.com/office/drawing/2014/main" id="{53E5A938-7E4B-2409-DC12-B54FDC33A946}"/>
              </a:ext>
            </a:extLst>
          </p:cNvPr>
          <p:cNvSpPr>
            <a:spLocks noGrp="1"/>
          </p:cNvSpPr>
          <p:nvPr>
            <p:ph type="body" sz="quarter" idx="10"/>
          </p:nvPr>
        </p:nvSpPr>
        <p:spPr>
          <a:xfrm>
            <a:off x="120319" y="990601"/>
            <a:ext cx="2561064" cy="5005916"/>
          </a:xfrm>
        </p:spPr>
        <p:txBody>
          <a:bodyPr/>
          <a:lstStyle/>
          <a:p>
            <a:pPr marL="152396" indent="-150280"/>
            <a:r>
              <a:rPr lang="en-US" dirty="0"/>
              <a:t>Data source: Iowa utility.</a:t>
            </a:r>
          </a:p>
          <a:p>
            <a:pPr marL="152396" indent="-150280"/>
            <a:r>
              <a:rPr lang="en-US" dirty="0"/>
              <a:t>Pure EV charging data </a:t>
            </a:r>
          </a:p>
          <a:p>
            <a:pPr marL="152396" indent="-150280"/>
            <a:r>
              <a:rPr lang="en-US" dirty="0"/>
              <a:t>We plan to extract the charging behavior of customers according to variables such as workday, weekend, public holidays, and weather.</a:t>
            </a:r>
          </a:p>
        </p:txBody>
      </p:sp>
      <p:grpSp>
        <p:nvGrpSpPr>
          <p:cNvPr id="28" name="Group 27" descr="EV charging pattern of residential customers per month for the year 2022.">
            <a:extLst>
              <a:ext uri="{FF2B5EF4-FFF2-40B4-BE49-F238E27FC236}">
                <a16:creationId xmlns:a16="http://schemas.microsoft.com/office/drawing/2014/main" id="{C96D9A47-92DC-003F-A040-DADE753B7633}"/>
              </a:ext>
            </a:extLst>
          </p:cNvPr>
          <p:cNvGrpSpPr/>
          <p:nvPr/>
        </p:nvGrpSpPr>
        <p:grpSpPr>
          <a:xfrm>
            <a:off x="2613555" y="787409"/>
            <a:ext cx="9578445" cy="5483211"/>
            <a:chOff x="412502" y="755907"/>
            <a:chExt cx="7518142" cy="4416083"/>
          </a:xfrm>
        </p:grpSpPr>
        <p:pic>
          <p:nvPicPr>
            <p:cNvPr id="5" name="Picture 4" descr="Chart, bar chart, histogram&#10;&#10;Description automatically generated">
              <a:extLst>
                <a:ext uri="{FF2B5EF4-FFF2-40B4-BE49-F238E27FC236}">
                  <a16:creationId xmlns:a16="http://schemas.microsoft.com/office/drawing/2014/main" id="{1C842EB0-07B9-D185-43DD-00BEA8E2B61B}"/>
                </a:ext>
              </a:extLst>
            </p:cNvPr>
            <p:cNvPicPr>
              <a:picLocks noChangeAspect="1"/>
            </p:cNvPicPr>
            <p:nvPr/>
          </p:nvPicPr>
          <p:blipFill>
            <a:blip r:embed="rId2"/>
            <a:stretch>
              <a:fillRect/>
            </a:stretch>
          </p:blipFill>
          <p:spPr>
            <a:xfrm>
              <a:off x="465740" y="755907"/>
              <a:ext cx="1965973" cy="1474480"/>
            </a:xfrm>
            <a:prstGeom prst="rect">
              <a:avLst/>
            </a:prstGeom>
          </p:spPr>
        </p:pic>
        <p:pic>
          <p:nvPicPr>
            <p:cNvPr id="7" name="Picture 6" descr="Chart, histogram&#10;&#10;Description automatically generated">
              <a:extLst>
                <a:ext uri="{FF2B5EF4-FFF2-40B4-BE49-F238E27FC236}">
                  <a16:creationId xmlns:a16="http://schemas.microsoft.com/office/drawing/2014/main" id="{EF0520F6-E108-5289-6AC8-7C6A9988B76F}"/>
                </a:ext>
              </a:extLst>
            </p:cNvPr>
            <p:cNvPicPr>
              <a:picLocks noChangeAspect="1"/>
            </p:cNvPicPr>
            <p:nvPr/>
          </p:nvPicPr>
          <p:blipFill>
            <a:blip r:embed="rId3"/>
            <a:stretch>
              <a:fillRect/>
            </a:stretch>
          </p:blipFill>
          <p:spPr>
            <a:xfrm>
              <a:off x="2244081" y="795466"/>
              <a:ext cx="1965974" cy="1474480"/>
            </a:xfrm>
            <a:prstGeom prst="rect">
              <a:avLst/>
            </a:prstGeom>
          </p:spPr>
        </p:pic>
        <p:pic>
          <p:nvPicPr>
            <p:cNvPr id="9" name="Picture 8" descr="Chart, histogram&#10;&#10;Description automatically generated">
              <a:extLst>
                <a:ext uri="{FF2B5EF4-FFF2-40B4-BE49-F238E27FC236}">
                  <a16:creationId xmlns:a16="http://schemas.microsoft.com/office/drawing/2014/main" id="{7CDA5AF1-B3E4-00AE-108B-4E17DA30FB62}"/>
                </a:ext>
              </a:extLst>
            </p:cNvPr>
            <p:cNvPicPr>
              <a:picLocks noChangeAspect="1"/>
            </p:cNvPicPr>
            <p:nvPr/>
          </p:nvPicPr>
          <p:blipFill>
            <a:blip r:embed="rId4"/>
            <a:stretch>
              <a:fillRect/>
            </a:stretch>
          </p:blipFill>
          <p:spPr>
            <a:xfrm>
              <a:off x="4046022" y="822128"/>
              <a:ext cx="1965973" cy="1474480"/>
            </a:xfrm>
            <a:prstGeom prst="rect">
              <a:avLst/>
            </a:prstGeom>
          </p:spPr>
        </p:pic>
        <p:pic>
          <p:nvPicPr>
            <p:cNvPr id="11" name="Picture 10" descr="Chart, histogram&#10;&#10;Description automatically generated">
              <a:extLst>
                <a:ext uri="{FF2B5EF4-FFF2-40B4-BE49-F238E27FC236}">
                  <a16:creationId xmlns:a16="http://schemas.microsoft.com/office/drawing/2014/main" id="{3D5A0536-B905-2D7B-7AEB-178D9339AB52}"/>
                </a:ext>
              </a:extLst>
            </p:cNvPr>
            <p:cNvPicPr>
              <a:picLocks noChangeAspect="1"/>
            </p:cNvPicPr>
            <p:nvPr/>
          </p:nvPicPr>
          <p:blipFill>
            <a:blip r:embed="rId5"/>
            <a:stretch>
              <a:fillRect/>
            </a:stretch>
          </p:blipFill>
          <p:spPr>
            <a:xfrm>
              <a:off x="5925431" y="784526"/>
              <a:ext cx="1965973" cy="1474480"/>
            </a:xfrm>
            <a:prstGeom prst="rect">
              <a:avLst/>
            </a:prstGeom>
          </p:spPr>
        </p:pic>
        <p:pic>
          <p:nvPicPr>
            <p:cNvPr id="13" name="Picture 12" descr="Chart, histogram&#10;&#10;Description automatically generated">
              <a:extLst>
                <a:ext uri="{FF2B5EF4-FFF2-40B4-BE49-F238E27FC236}">
                  <a16:creationId xmlns:a16="http://schemas.microsoft.com/office/drawing/2014/main" id="{C5085D1F-0B93-A671-1CE6-8026E0EB08E6}"/>
                </a:ext>
              </a:extLst>
            </p:cNvPr>
            <p:cNvPicPr>
              <a:picLocks noChangeAspect="1"/>
            </p:cNvPicPr>
            <p:nvPr/>
          </p:nvPicPr>
          <p:blipFill>
            <a:blip r:embed="rId6"/>
            <a:stretch>
              <a:fillRect/>
            </a:stretch>
          </p:blipFill>
          <p:spPr>
            <a:xfrm>
              <a:off x="465740" y="2258601"/>
              <a:ext cx="1965974" cy="1474480"/>
            </a:xfrm>
            <a:prstGeom prst="rect">
              <a:avLst/>
            </a:prstGeom>
          </p:spPr>
        </p:pic>
        <p:pic>
          <p:nvPicPr>
            <p:cNvPr id="15" name="Picture 14" descr="Chart, histogram&#10;&#10;Description automatically generated">
              <a:extLst>
                <a:ext uri="{FF2B5EF4-FFF2-40B4-BE49-F238E27FC236}">
                  <a16:creationId xmlns:a16="http://schemas.microsoft.com/office/drawing/2014/main" id="{6775084F-A9A6-B2FC-FEBF-644E4B2BA2C9}"/>
                </a:ext>
              </a:extLst>
            </p:cNvPr>
            <p:cNvPicPr>
              <a:picLocks noChangeAspect="1"/>
            </p:cNvPicPr>
            <p:nvPr/>
          </p:nvPicPr>
          <p:blipFill>
            <a:blip r:embed="rId7"/>
            <a:stretch>
              <a:fillRect/>
            </a:stretch>
          </p:blipFill>
          <p:spPr>
            <a:xfrm>
              <a:off x="2267744" y="2273658"/>
              <a:ext cx="1965973" cy="1474480"/>
            </a:xfrm>
            <a:prstGeom prst="rect">
              <a:avLst/>
            </a:prstGeom>
          </p:spPr>
        </p:pic>
        <p:pic>
          <p:nvPicPr>
            <p:cNvPr id="17" name="Picture 16" descr="Chart, histogram&#10;&#10;Description automatically generated">
              <a:extLst>
                <a:ext uri="{FF2B5EF4-FFF2-40B4-BE49-F238E27FC236}">
                  <a16:creationId xmlns:a16="http://schemas.microsoft.com/office/drawing/2014/main" id="{29A7049D-EC09-B83A-EB5E-AC8A1A68C1AF}"/>
                </a:ext>
              </a:extLst>
            </p:cNvPr>
            <p:cNvPicPr>
              <a:picLocks noChangeAspect="1"/>
            </p:cNvPicPr>
            <p:nvPr/>
          </p:nvPicPr>
          <p:blipFill>
            <a:blip r:embed="rId8"/>
            <a:stretch>
              <a:fillRect/>
            </a:stretch>
          </p:blipFill>
          <p:spPr>
            <a:xfrm>
              <a:off x="4077164" y="2300581"/>
              <a:ext cx="1922129" cy="1441597"/>
            </a:xfrm>
            <a:prstGeom prst="rect">
              <a:avLst/>
            </a:prstGeom>
          </p:spPr>
        </p:pic>
        <p:pic>
          <p:nvPicPr>
            <p:cNvPr id="19" name="Picture 18" descr="Chart, histogram&#10;&#10;Description automatically generated">
              <a:extLst>
                <a:ext uri="{FF2B5EF4-FFF2-40B4-BE49-F238E27FC236}">
                  <a16:creationId xmlns:a16="http://schemas.microsoft.com/office/drawing/2014/main" id="{8DD7A665-E581-17B9-16F7-73B0F4B790E7}"/>
                </a:ext>
              </a:extLst>
            </p:cNvPr>
            <p:cNvPicPr>
              <a:picLocks noChangeAspect="1"/>
            </p:cNvPicPr>
            <p:nvPr/>
          </p:nvPicPr>
          <p:blipFill>
            <a:blip r:embed="rId9"/>
            <a:stretch>
              <a:fillRect/>
            </a:stretch>
          </p:blipFill>
          <p:spPr>
            <a:xfrm>
              <a:off x="5925431" y="2202892"/>
              <a:ext cx="2005213" cy="1503910"/>
            </a:xfrm>
            <a:prstGeom prst="rect">
              <a:avLst/>
            </a:prstGeom>
          </p:spPr>
        </p:pic>
        <p:pic>
          <p:nvPicPr>
            <p:cNvPr id="21" name="Picture 20" descr="Chart, histogram&#10;&#10;Description automatically generated">
              <a:extLst>
                <a:ext uri="{FF2B5EF4-FFF2-40B4-BE49-F238E27FC236}">
                  <a16:creationId xmlns:a16="http://schemas.microsoft.com/office/drawing/2014/main" id="{2EF951B5-82CA-0A1B-4DE5-26068227DF54}"/>
                </a:ext>
              </a:extLst>
            </p:cNvPr>
            <p:cNvPicPr>
              <a:picLocks noChangeAspect="1"/>
            </p:cNvPicPr>
            <p:nvPr/>
          </p:nvPicPr>
          <p:blipFill>
            <a:blip r:embed="rId10"/>
            <a:stretch>
              <a:fillRect/>
            </a:stretch>
          </p:blipFill>
          <p:spPr>
            <a:xfrm>
              <a:off x="412502" y="3733514"/>
              <a:ext cx="1917968" cy="1438476"/>
            </a:xfrm>
            <a:prstGeom prst="rect">
              <a:avLst/>
            </a:prstGeom>
          </p:spPr>
        </p:pic>
        <p:pic>
          <p:nvPicPr>
            <p:cNvPr id="23" name="Picture 22" descr="Chart, histogram&#10;&#10;Description automatically generated">
              <a:extLst>
                <a:ext uri="{FF2B5EF4-FFF2-40B4-BE49-F238E27FC236}">
                  <a16:creationId xmlns:a16="http://schemas.microsoft.com/office/drawing/2014/main" id="{420C1DB3-5FE3-F48F-CA0E-06B4A05A46B1}"/>
                </a:ext>
              </a:extLst>
            </p:cNvPr>
            <p:cNvPicPr>
              <a:picLocks noChangeAspect="1"/>
            </p:cNvPicPr>
            <p:nvPr/>
          </p:nvPicPr>
          <p:blipFill>
            <a:blip r:embed="rId11"/>
            <a:stretch>
              <a:fillRect/>
            </a:stretch>
          </p:blipFill>
          <p:spPr>
            <a:xfrm>
              <a:off x="2179544" y="3741028"/>
              <a:ext cx="1869963" cy="1402472"/>
            </a:xfrm>
            <a:prstGeom prst="rect">
              <a:avLst/>
            </a:prstGeom>
          </p:spPr>
        </p:pic>
        <p:pic>
          <p:nvPicPr>
            <p:cNvPr id="25" name="Picture 24" descr="Chart, histogram&#10;&#10;Description automatically generated">
              <a:extLst>
                <a:ext uri="{FF2B5EF4-FFF2-40B4-BE49-F238E27FC236}">
                  <a16:creationId xmlns:a16="http://schemas.microsoft.com/office/drawing/2014/main" id="{DBE8FE42-34AE-D82F-502B-654F04BE8776}"/>
                </a:ext>
              </a:extLst>
            </p:cNvPr>
            <p:cNvPicPr>
              <a:picLocks noChangeAspect="1"/>
            </p:cNvPicPr>
            <p:nvPr/>
          </p:nvPicPr>
          <p:blipFill>
            <a:blip r:embed="rId12"/>
            <a:stretch>
              <a:fillRect/>
            </a:stretch>
          </p:blipFill>
          <p:spPr>
            <a:xfrm>
              <a:off x="4067944" y="3701902"/>
              <a:ext cx="1922131" cy="1441598"/>
            </a:xfrm>
            <a:prstGeom prst="rect">
              <a:avLst/>
            </a:prstGeom>
          </p:spPr>
        </p:pic>
        <p:pic>
          <p:nvPicPr>
            <p:cNvPr id="27" name="Picture 26" descr="Chart, bar chart, histogram&#10;&#10;Description automatically generated">
              <a:extLst>
                <a:ext uri="{FF2B5EF4-FFF2-40B4-BE49-F238E27FC236}">
                  <a16:creationId xmlns:a16="http://schemas.microsoft.com/office/drawing/2014/main" id="{1672D36C-2F10-992F-1AFE-99605B560A9D}"/>
                </a:ext>
              </a:extLst>
            </p:cNvPr>
            <p:cNvPicPr>
              <a:picLocks noChangeAspect="1"/>
            </p:cNvPicPr>
            <p:nvPr/>
          </p:nvPicPr>
          <p:blipFill>
            <a:blip r:embed="rId13"/>
            <a:stretch>
              <a:fillRect/>
            </a:stretch>
          </p:blipFill>
          <p:spPr>
            <a:xfrm>
              <a:off x="6008512" y="3701902"/>
              <a:ext cx="1922132" cy="1441599"/>
            </a:xfrm>
            <a:prstGeom prst="rect">
              <a:avLst/>
            </a:prstGeom>
          </p:spPr>
        </p:pic>
      </p:grpSp>
    </p:spTree>
    <p:extLst>
      <p:ext uri="{BB962C8B-B14F-4D97-AF65-F5344CB8AC3E}">
        <p14:creationId xmlns:p14="http://schemas.microsoft.com/office/powerpoint/2010/main" val="5104008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276</TotalTime>
  <Words>366</Words>
  <Application>Microsoft Macintosh PowerPoint</Application>
  <PresentationFormat>Widescreen</PresentationFormat>
  <Paragraphs>23</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Times</vt:lpstr>
      <vt:lpstr>Arial</vt:lpstr>
      <vt:lpstr>Calibri</vt:lpstr>
      <vt:lpstr>Calibri Light</vt:lpstr>
      <vt:lpstr>Office Theme</vt:lpstr>
      <vt:lpstr>EV Charging impacts IEC grant to ISU Mining Smart Meter Data for Modeling and Mitigating EV Charging Impacts on Distribution Grids Anne Kimber, akimber@iastate.edu </vt:lpstr>
      <vt:lpstr>Charging impacts challenges:</vt:lpstr>
      <vt:lpstr>EV Charging Pattern of Residential Customers In 2022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 Charging impacts</dc:title>
  <dc:creator>Kimber, Anne [E CPE]</dc:creator>
  <cp:lastModifiedBy>Julie A Reinitz</cp:lastModifiedBy>
  <cp:revision>20</cp:revision>
  <dcterms:created xsi:type="dcterms:W3CDTF">2022-10-17T19:34:59Z</dcterms:created>
  <dcterms:modified xsi:type="dcterms:W3CDTF">2023-05-16T18:40:05Z</dcterms:modified>
</cp:coreProperties>
</file>