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8" r:id="rId3"/>
    <p:sldId id="269" r:id="rId4"/>
    <p:sldId id="271" r:id="rId5"/>
    <p:sldId id="267" r:id="rId6"/>
  </p:sldIdLst>
  <p:sldSz cx="9144000" cy="5143500" type="screen16x9"/>
  <p:notesSz cx="7315200" cy="9601200"/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00C097"/>
    <a:srgbClr val="196DB6"/>
    <a:srgbClr val="00A884"/>
    <a:srgbClr val="B4DEE6"/>
    <a:srgbClr val="006600"/>
    <a:srgbClr val="53B9FF"/>
    <a:srgbClr val="1F497D"/>
    <a:srgbClr val="005D83"/>
    <a:srgbClr val="8AC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4490" autoAdjust="0"/>
  </p:normalViewPr>
  <p:slideViewPr>
    <p:cSldViewPr>
      <p:cViewPr varScale="1">
        <p:scale>
          <a:sx n="134" d="100"/>
          <a:sy n="134" d="100"/>
        </p:scale>
        <p:origin x="200" y="5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95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43" tIns="48322" rIns="96643" bIns="483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643" tIns="48322" rIns="96643" bIns="48322" rtlCol="0"/>
          <a:lstStyle>
            <a:lvl1pPr algn="r">
              <a:defRPr sz="1200"/>
            </a:lvl1pPr>
          </a:lstStyle>
          <a:p>
            <a:fld id="{7BFD8AE1-3A00-4E78-AB7D-3671ED1F465C}" type="datetimeFigureOut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3" tIns="48322" rIns="96643" bIns="483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3" tIns="48322" rIns="96643" bIns="483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3" tIns="48322" rIns="96643" bIns="483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0060"/>
          </a:xfrm>
          <a:prstGeom prst="rect">
            <a:avLst/>
          </a:prstGeom>
        </p:spPr>
        <p:txBody>
          <a:bodyPr vert="horz" lIns="96643" tIns="48322" rIns="96643" bIns="48322" rtlCol="0" anchor="b"/>
          <a:lstStyle>
            <a:lvl1pPr algn="r">
              <a:defRPr sz="1200"/>
            </a:lvl1pPr>
          </a:lstStyle>
          <a:p>
            <a:fld id="{8E1B76B7-D764-4677-A855-C6BD4A5A25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6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B76B7-D764-4677-A855-C6BD4A5A25B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43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Iowa City calculation, existing MEC non-carbon emitting (wind, nuclear, solar) plus incremental 200 MW of wind and 500 MW of solar and 2,680 MWh battery. Residential bill increase of $127/month for renewable &amp; batteries, was $28/month with nuclear and batteries. $1.8b of incremental investment (about $24k/citizen of Iowa City). City of DSM based on an earlier year’s production shapes came to just under $38k/citizen.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B76B7-D764-4677-A855-C6BD4A5A25B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2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B76B7-D764-4677-A855-C6BD4A5A25B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1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0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645714"/>
            <a:ext cx="2590800" cy="4277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5944"/>
          </a:xfrm>
          <a:prstGeom prst="rect">
            <a:avLst/>
          </a:prstGeom>
        </p:spPr>
      </p:pic>
      <p:sp>
        <p:nvSpPr>
          <p:cNvPr id="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91439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915228"/>
            <a:ext cx="9144000" cy="4051852"/>
          </a:xfrm>
          <a:prstGeom prst="rect">
            <a:avLst/>
          </a:prstGeom>
        </p:spPr>
        <p:txBody>
          <a:bodyPr/>
          <a:lstStyle>
            <a:lvl1pPr marL="231775" indent="-231775">
              <a:spcBef>
                <a:spcPts val="300"/>
              </a:spcBef>
              <a:buClrTx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88975" indent="-231775">
              <a:spcBef>
                <a:spcPts val="3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5944"/>
          </a:xfrm>
          <a:prstGeom prst="rect">
            <a:avLst/>
          </a:prstGeom>
        </p:spPr>
      </p:pic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91439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15228"/>
            <a:ext cx="9144000" cy="4051852"/>
          </a:xfrm>
          <a:prstGeom prst="rect">
            <a:avLst/>
          </a:prstGeom>
        </p:spPr>
        <p:txBody>
          <a:bodyPr/>
          <a:lstStyle>
            <a:lvl1pPr marL="231775" indent="-231775">
              <a:spcBef>
                <a:spcPts val="300"/>
              </a:spcBef>
              <a:buClrTx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88975" indent="-231775">
              <a:spcBef>
                <a:spcPts val="3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35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 Commi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5944"/>
          </a:xfrm>
          <a:prstGeom prst="rect">
            <a:avLst/>
          </a:prstGeom>
        </p:spPr>
      </p:pic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91439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15228"/>
            <a:ext cx="9144000" cy="4051852"/>
          </a:xfrm>
          <a:prstGeom prst="rect">
            <a:avLst/>
          </a:prstGeom>
        </p:spPr>
        <p:txBody>
          <a:bodyPr/>
          <a:lstStyle>
            <a:lvl1pPr marL="231775" indent="-231775">
              <a:spcBef>
                <a:spcPts val="300"/>
              </a:spcBef>
              <a:buClrTx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88975" indent="-231775">
              <a:spcBef>
                <a:spcPts val="3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14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al Resp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5944"/>
          </a:xfrm>
          <a:prstGeom prst="rect">
            <a:avLst/>
          </a:prstGeom>
        </p:spPr>
      </p:pic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91439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15228"/>
            <a:ext cx="9144000" cy="4051852"/>
          </a:xfrm>
          <a:prstGeom prst="rect">
            <a:avLst/>
          </a:prstGeom>
        </p:spPr>
        <p:txBody>
          <a:bodyPr/>
          <a:lstStyle>
            <a:lvl1pPr marL="231775" indent="-231775">
              <a:spcBef>
                <a:spcPts val="300"/>
              </a:spcBef>
              <a:buClrTx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88975" indent="-231775">
              <a:spcBef>
                <a:spcPts val="3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25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tory Integ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5944"/>
          </a:xfrm>
          <a:prstGeom prst="rect">
            <a:avLst/>
          </a:prstGeom>
        </p:spPr>
      </p:pic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91439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15228"/>
            <a:ext cx="9144000" cy="4051852"/>
          </a:xfrm>
          <a:prstGeom prst="rect">
            <a:avLst/>
          </a:prstGeom>
        </p:spPr>
        <p:txBody>
          <a:bodyPr/>
          <a:lstStyle>
            <a:lvl1pPr marL="231775" indent="-231775">
              <a:spcBef>
                <a:spcPts val="300"/>
              </a:spcBef>
              <a:buClrTx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88975" indent="-231775">
              <a:spcBef>
                <a:spcPts val="3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45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rational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5944"/>
          </a:xfrm>
          <a:prstGeom prst="rect">
            <a:avLst/>
          </a:prstGeom>
        </p:spPr>
      </p:pic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91439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15228"/>
            <a:ext cx="9144000" cy="4051852"/>
          </a:xfrm>
          <a:prstGeom prst="rect">
            <a:avLst/>
          </a:prstGeom>
        </p:spPr>
        <p:txBody>
          <a:bodyPr/>
          <a:lstStyle>
            <a:lvl1pPr marL="231775" indent="-231775">
              <a:spcBef>
                <a:spcPts val="300"/>
              </a:spcBef>
              <a:buClrTx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88975" indent="-231775">
              <a:spcBef>
                <a:spcPts val="3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57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5944"/>
          </a:xfrm>
          <a:prstGeom prst="rect">
            <a:avLst/>
          </a:prstGeom>
        </p:spPr>
      </p:pic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91439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3100"/>
              </a:lnSpc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15228"/>
            <a:ext cx="9144000" cy="4051852"/>
          </a:xfrm>
          <a:prstGeom prst="rect">
            <a:avLst/>
          </a:prstGeom>
        </p:spPr>
        <p:txBody>
          <a:bodyPr/>
          <a:lstStyle>
            <a:lvl1pPr marL="231775" indent="-231775">
              <a:spcBef>
                <a:spcPts val="300"/>
              </a:spcBef>
              <a:buClrTx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88975" indent="-231775">
              <a:spcBef>
                <a:spcPts val="300"/>
              </a:spcBef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spcBef>
                <a:spcPts val="300"/>
              </a:spcBef>
              <a:buNone/>
              <a:defRPr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40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883105"/>
            <a:ext cx="6934200" cy="137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9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4978710"/>
            <a:ext cx="304800" cy="1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</a:defRPr>
            </a:lvl1pPr>
          </a:lstStyle>
          <a:p>
            <a:fld id="{752E80E1-2263-49AF-B5CD-299E76EDEE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0" y="2555960"/>
            <a:ext cx="9144000" cy="1169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Energy Trends Workshop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786123"/>
            <a:ext cx="9144000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Michael Fehr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200802"/>
            <a:ext cx="9144000" cy="3063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SVP, Renewable Generation &amp; Compliance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963D33-F895-A9A7-F9C1-65C32F531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CB4C4F-D48D-C908-48BA-189B5F78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Resource</a:t>
            </a:r>
          </a:p>
        </p:txBody>
      </p:sp>
      <p:pic>
        <p:nvPicPr>
          <p:cNvPr id="6" name="Content Placeholder 5" descr="United States map showing annual average wind speed per state.">
            <a:extLst>
              <a:ext uri="{FF2B5EF4-FFF2-40B4-BE49-F238E27FC236}">
                <a16:creationId xmlns:a16="http://schemas.microsoft.com/office/drawing/2014/main" id="{5428963E-AFE0-5F9A-446F-F0AB0C149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866" y="920665"/>
            <a:ext cx="5520264" cy="4140198"/>
          </a:xfrm>
        </p:spPr>
      </p:pic>
    </p:spTree>
    <p:extLst>
      <p:ext uri="{BB962C8B-B14F-4D97-AF65-F5344CB8AC3E}">
        <p14:creationId xmlns:p14="http://schemas.microsoft.com/office/powerpoint/2010/main" val="374179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963D33-F895-A9A7-F9C1-65C32F531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CB4C4F-D48D-C908-48BA-189B5F78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Resource</a:t>
            </a:r>
          </a:p>
        </p:txBody>
      </p:sp>
      <p:pic>
        <p:nvPicPr>
          <p:cNvPr id="8" name="Content Placeholder 7" descr="United States map showing global horizontal solar irradiance by state.">
            <a:extLst>
              <a:ext uri="{FF2B5EF4-FFF2-40B4-BE49-F238E27FC236}">
                <a16:creationId xmlns:a16="http://schemas.microsoft.com/office/drawing/2014/main" id="{DD13D9B2-B1CB-B9A6-D4B1-FF5DDA60C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607" y="1009563"/>
            <a:ext cx="6468781" cy="4051300"/>
          </a:xfrm>
        </p:spPr>
      </p:pic>
    </p:spTree>
    <p:extLst>
      <p:ext uri="{BB962C8B-B14F-4D97-AF65-F5344CB8AC3E}">
        <p14:creationId xmlns:p14="http://schemas.microsoft.com/office/powerpoint/2010/main" val="2345593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963D33-F895-A9A7-F9C1-65C32F531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2E80E1-2263-49AF-B5CD-299E76EDEEB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CB4C4F-D48D-C908-48BA-189B5F78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</a:t>
            </a:r>
          </a:p>
        </p:txBody>
      </p:sp>
      <p:pic>
        <p:nvPicPr>
          <p:cNvPr id="10" name="Content Placeholder 9" descr="Bar graph showing battery state of charge per month over the course of one year.">
            <a:extLst>
              <a:ext uri="{FF2B5EF4-FFF2-40B4-BE49-F238E27FC236}">
                <a16:creationId xmlns:a16="http://schemas.microsoft.com/office/drawing/2014/main" id="{1209259A-AAC8-BBB4-FFA5-AE8714D93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8744" y="1002366"/>
            <a:ext cx="5586508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8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33BE-2818-1F5F-04EB-10068E260F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2457450"/>
            <a:ext cx="7886700" cy="476250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MidAmerican Energy Company</a:t>
            </a:r>
          </a:p>
        </p:txBody>
      </p:sp>
    </p:spTree>
    <p:extLst>
      <p:ext uri="{BB962C8B-B14F-4D97-AF65-F5344CB8AC3E}">
        <p14:creationId xmlns:p14="http://schemas.microsoft.com/office/powerpoint/2010/main" val="36503881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dc18df6-9481-4478-a381-813efcb768c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4662</TotalTime>
  <Words>114</Words>
  <Application>Microsoft Macintosh PowerPoint</Application>
  <PresentationFormat>On-screen Show (16:9)</PresentationFormat>
  <Paragraphs>14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Energy Trends Workshop</vt:lpstr>
      <vt:lpstr>Wind Resource</vt:lpstr>
      <vt:lpstr>Solar Resource</vt:lpstr>
      <vt:lpstr>Battery</vt:lpstr>
      <vt:lpstr>MidAmerican Energy Company</vt:lpstr>
    </vt:vector>
  </TitlesOfParts>
  <Company>MidAmerican Energy Holdings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t34215</dc:creator>
  <cp:lastModifiedBy>Julie A Reinitz</cp:lastModifiedBy>
  <cp:revision>482</cp:revision>
  <cp:lastPrinted>2018-07-20T16:05:45Z</cp:lastPrinted>
  <dcterms:created xsi:type="dcterms:W3CDTF">2009-09-28T15:53:02Z</dcterms:created>
  <dcterms:modified xsi:type="dcterms:W3CDTF">2023-05-16T18:22:11Z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TC011367961033</vt:lpwstr>
  </property>
</Properties>
</file>