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4"/>
    <p:sldMasterId id="2147483671" r:id="rId5"/>
    <p:sldMasterId id="2147483704" r:id="rId6"/>
    <p:sldMasterId id="2147483682" r:id="rId7"/>
    <p:sldMasterId id="2147483715" r:id="rId8"/>
  </p:sldMasterIdLst>
  <p:notesMasterIdLst>
    <p:notesMasterId r:id="rId17"/>
  </p:notesMasterIdLst>
  <p:sldIdLst>
    <p:sldId id="981" r:id="rId9"/>
    <p:sldId id="798" r:id="rId10"/>
    <p:sldId id="799" r:id="rId11"/>
    <p:sldId id="988" r:id="rId12"/>
    <p:sldId id="801" r:id="rId13"/>
    <p:sldId id="802" r:id="rId14"/>
    <p:sldId id="803" r:id="rId15"/>
    <p:sldId id="80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A909"/>
    <a:srgbClr val="C1C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9E31DC-DF0E-41C6-B546-B9C912AA158F}" v="246" dt="2023-05-02T18:25:39.8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2" autoAdjust="0"/>
    <p:restoredTop sz="86395"/>
  </p:normalViewPr>
  <p:slideViewPr>
    <p:cSldViewPr>
      <p:cViewPr varScale="1">
        <p:scale>
          <a:sx n="83" d="100"/>
          <a:sy n="83" d="100"/>
        </p:scale>
        <p:origin x="224" y="672"/>
      </p:cViewPr>
      <p:guideLst/>
    </p:cSldViewPr>
  </p:slideViewPr>
  <p:outlineViewPr>
    <p:cViewPr>
      <p:scale>
        <a:sx n="33" d="100"/>
        <a:sy n="33" d="100"/>
      </p:scale>
      <p:origin x="0" y="-75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Weisenbach" userId="b5fb5782-b645-4706-a7ff-f2b510b2976f" providerId="ADAL" clId="{00D32CFF-F57B-462B-95E7-E98F1A2994BF}"/>
    <pc:docChg chg="custSel modSld">
      <pc:chgData name="Stephanie Weisenbach" userId="b5fb5782-b645-4706-a7ff-f2b510b2976f" providerId="ADAL" clId="{00D32CFF-F57B-462B-95E7-E98F1A2994BF}" dt="2023-02-28T19:25:44.274" v="108" actId="20577"/>
      <pc:docMkLst>
        <pc:docMk/>
      </pc:docMkLst>
      <pc:sldChg chg="modSp mod">
        <pc:chgData name="Stephanie Weisenbach" userId="b5fb5782-b645-4706-a7ff-f2b510b2976f" providerId="ADAL" clId="{00D32CFF-F57B-462B-95E7-E98F1A2994BF}" dt="2023-02-28T19:25:44.274" v="108" actId="20577"/>
        <pc:sldMkLst>
          <pc:docMk/>
          <pc:sldMk cId="2273944215" sldId="806"/>
        </pc:sldMkLst>
        <pc:spChg chg="mod">
          <ac:chgData name="Stephanie Weisenbach" userId="b5fb5782-b645-4706-a7ff-f2b510b2976f" providerId="ADAL" clId="{00D32CFF-F57B-462B-95E7-E98F1A2994BF}" dt="2023-02-28T19:25:44.274" v="108" actId="20577"/>
          <ac:spMkLst>
            <pc:docMk/>
            <pc:sldMk cId="2273944215" sldId="806"/>
            <ac:spMk id="2" creationId="{AC2A42EA-16C4-F140-2F36-1B2A594A38A6}"/>
          </ac:spMkLst>
        </pc:spChg>
      </pc:sldChg>
    </pc:docChg>
  </pc:docChgLst>
  <pc:docChgLst>
    <pc:chgData name="Stephanie Weisenbach" userId="b5fb5782-b645-4706-a7ff-f2b510b2976f" providerId="ADAL" clId="{BA9E31DC-DF0E-41C6-B546-B9C912AA158F}"/>
    <pc:docChg chg="custSel addSld delSld modSld">
      <pc:chgData name="Stephanie Weisenbach" userId="b5fb5782-b645-4706-a7ff-f2b510b2976f" providerId="ADAL" clId="{BA9E31DC-DF0E-41C6-B546-B9C912AA158F}" dt="2023-05-02T18:25:39.820" v="1539" actId="20577"/>
      <pc:docMkLst>
        <pc:docMk/>
      </pc:docMkLst>
      <pc:sldChg chg="del">
        <pc:chgData name="Stephanie Weisenbach" userId="b5fb5782-b645-4706-a7ff-f2b510b2976f" providerId="ADAL" clId="{BA9E31DC-DF0E-41C6-B546-B9C912AA158F}" dt="2023-05-02T15:14:04.517" v="2" actId="47"/>
        <pc:sldMkLst>
          <pc:docMk/>
          <pc:sldMk cId="75424935" sldId="619"/>
        </pc:sldMkLst>
      </pc:sldChg>
      <pc:sldChg chg="modSp mod">
        <pc:chgData name="Stephanie Weisenbach" userId="b5fb5782-b645-4706-a7ff-f2b510b2976f" providerId="ADAL" clId="{BA9E31DC-DF0E-41C6-B546-B9C912AA158F}" dt="2023-05-02T17:23:13.075" v="1264" actId="6549"/>
        <pc:sldMkLst>
          <pc:docMk/>
          <pc:sldMk cId="4098167418" sldId="799"/>
        </pc:sldMkLst>
        <pc:spChg chg="mod">
          <ac:chgData name="Stephanie Weisenbach" userId="b5fb5782-b645-4706-a7ff-f2b510b2976f" providerId="ADAL" clId="{BA9E31DC-DF0E-41C6-B546-B9C912AA158F}" dt="2023-05-02T17:23:13.075" v="1264" actId="6549"/>
          <ac:spMkLst>
            <pc:docMk/>
            <pc:sldMk cId="4098167418" sldId="799"/>
            <ac:spMk id="3" creationId="{3C0027D6-B048-FBD7-DBEA-ED5840E69773}"/>
          </ac:spMkLst>
        </pc:spChg>
      </pc:sldChg>
      <pc:sldChg chg="modSp mod">
        <pc:chgData name="Stephanie Weisenbach" userId="b5fb5782-b645-4706-a7ff-f2b510b2976f" providerId="ADAL" clId="{BA9E31DC-DF0E-41C6-B546-B9C912AA158F}" dt="2023-05-02T18:21:54.209" v="1289" actId="20577"/>
        <pc:sldMkLst>
          <pc:docMk/>
          <pc:sldMk cId="2373314655" sldId="801"/>
        </pc:sldMkLst>
        <pc:spChg chg="mod">
          <ac:chgData name="Stephanie Weisenbach" userId="b5fb5782-b645-4706-a7ff-f2b510b2976f" providerId="ADAL" clId="{BA9E31DC-DF0E-41C6-B546-B9C912AA158F}" dt="2023-05-02T18:21:54.209" v="1289" actId="20577"/>
          <ac:spMkLst>
            <pc:docMk/>
            <pc:sldMk cId="2373314655" sldId="801"/>
            <ac:spMk id="2" creationId="{807255FE-16BF-2CD1-FFC9-53739FF53178}"/>
          </ac:spMkLst>
        </pc:spChg>
      </pc:sldChg>
      <pc:sldChg chg="modSp mod">
        <pc:chgData name="Stephanie Weisenbach" userId="b5fb5782-b645-4706-a7ff-f2b510b2976f" providerId="ADAL" clId="{BA9E31DC-DF0E-41C6-B546-B9C912AA158F}" dt="2023-05-02T18:21:59.577" v="1297" actId="20577"/>
        <pc:sldMkLst>
          <pc:docMk/>
          <pc:sldMk cId="3519282645" sldId="802"/>
        </pc:sldMkLst>
        <pc:spChg chg="mod">
          <ac:chgData name="Stephanie Weisenbach" userId="b5fb5782-b645-4706-a7ff-f2b510b2976f" providerId="ADAL" clId="{BA9E31DC-DF0E-41C6-B546-B9C912AA158F}" dt="2023-05-02T18:21:59.577" v="1297" actId="20577"/>
          <ac:spMkLst>
            <pc:docMk/>
            <pc:sldMk cId="3519282645" sldId="802"/>
            <ac:spMk id="2" creationId="{35FAE380-8F03-21F3-D1B5-A7DE47B8E3D1}"/>
          </ac:spMkLst>
        </pc:spChg>
      </pc:sldChg>
      <pc:sldChg chg="modSp mod">
        <pc:chgData name="Stephanie Weisenbach" userId="b5fb5782-b645-4706-a7ff-f2b510b2976f" providerId="ADAL" clId="{BA9E31DC-DF0E-41C6-B546-B9C912AA158F}" dt="2023-05-02T17:33:44.054" v="1278" actId="20577"/>
        <pc:sldMkLst>
          <pc:docMk/>
          <pc:sldMk cId="1390323802" sldId="803"/>
        </pc:sldMkLst>
        <pc:spChg chg="mod">
          <ac:chgData name="Stephanie Weisenbach" userId="b5fb5782-b645-4706-a7ff-f2b510b2976f" providerId="ADAL" clId="{BA9E31DC-DF0E-41C6-B546-B9C912AA158F}" dt="2023-05-02T17:33:44.054" v="1278" actId="20577"/>
          <ac:spMkLst>
            <pc:docMk/>
            <pc:sldMk cId="1390323802" sldId="803"/>
            <ac:spMk id="3" creationId="{56F32657-145F-61FC-76B4-3964779F0F11}"/>
          </ac:spMkLst>
        </pc:spChg>
      </pc:sldChg>
      <pc:sldChg chg="modSp mod">
        <pc:chgData name="Stephanie Weisenbach" userId="b5fb5782-b645-4706-a7ff-f2b510b2976f" providerId="ADAL" clId="{BA9E31DC-DF0E-41C6-B546-B9C912AA158F}" dt="2023-05-02T17:24:32.454" v="1273" actId="207"/>
        <pc:sldMkLst>
          <pc:docMk/>
          <pc:sldMk cId="946198138" sldId="804"/>
        </pc:sldMkLst>
        <pc:spChg chg="mod">
          <ac:chgData name="Stephanie Weisenbach" userId="b5fb5782-b645-4706-a7ff-f2b510b2976f" providerId="ADAL" clId="{BA9E31DC-DF0E-41C6-B546-B9C912AA158F}" dt="2023-05-02T17:24:32.454" v="1273" actId="207"/>
          <ac:spMkLst>
            <pc:docMk/>
            <pc:sldMk cId="946198138" sldId="804"/>
            <ac:spMk id="3" creationId="{08550D91-D809-8D51-9F9E-5E371F6D468B}"/>
          </ac:spMkLst>
        </pc:spChg>
      </pc:sldChg>
      <pc:sldChg chg="del">
        <pc:chgData name="Stephanie Weisenbach" userId="b5fb5782-b645-4706-a7ff-f2b510b2976f" providerId="ADAL" clId="{BA9E31DC-DF0E-41C6-B546-B9C912AA158F}" dt="2023-05-02T15:17:58.390" v="88" actId="47"/>
        <pc:sldMkLst>
          <pc:docMk/>
          <pc:sldMk cId="2273944215" sldId="806"/>
        </pc:sldMkLst>
      </pc:sldChg>
      <pc:sldChg chg="del">
        <pc:chgData name="Stephanie Weisenbach" userId="b5fb5782-b645-4706-a7ff-f2b510b2976f" providerId="ADAL" clId="{BA9E31DC-DF0E-41C6-B546-B9C912AA158F}" dt="2023-05-02T15:18:21.554" v="91" actId="47"/>
        <pc:sldMkLst>
          <pc:docMk/>
          <pc:sldMk cId="1034692058" sldId="807"/>
        </pc:sldMkLst>
      </pc:sldChg>
      <pc:sldChg chg="del">
        <pc:chgData name="Stephanie Weisenbach" userId="b5fb5782-b645-4706-a7ff-f2b510b2976f" providerId="ADAL" clId="{BA9E31DC-DF0E-41C6-B546-B9C912AA158F}" dt="2023-05-02T15:18:25.239" v="92" actId="47"/>
        <pc:sldMkLst>
          <pc:docMk/>
          <pc:sldMk cId="3897470713" sldId="808"/>
        </pc:sldMkLst>
      </pc:sldChg>
      <pc:sldChg chg="del">
        <pc:chgData name="Stephanie Weisenbach" userId="b5fb5782-b645-4706-a7ff-f2b510b2976f" providerId="ADAL" clId="{BA9E31DC-DF0E-41C6-B546-B9C912AA158F}" dt="2023-05-02T15:18:30.794" v="93" actId="47"/>
        <pc:sldMkLst>
          <pc:docMk/>
          <pc:sldMk cId="358736588" sldId="809"/>
        </pc:sldMkLst>
      </pc:sldChg>
      <pc:sldChg chg="del">
        <pc:chgData name="Stephanie Weisenbach" userId="b5fb5782-b645-4706-a7ff-f2b510b2976f" providerId="ADAL" clId="{BA9E31DC-DF0E-41C6-B546-B9C912AA158F}" dt="2023-05-02T15:18:35.715" v="94" actId="47"/>
        <pc:sldMkLst>
          <pc:docMk/>
          <pc:sldMk cId="1493243952" sldId="810"/>
        </pc:sldMkLst>
      </pc:sldChg>
      <pc:sldChg chg="del">
        <pc:chgData name="Stephanie Weisenbach" userId="b5fb5782-b645-4706-a7ff-f2b510b2976f" providerId="ADAL" clId="{BA9E31DC-DF0E-41C6-B546-B9C912AA158F}" dt="2023-05-02T15:18:09.793" v="90" actId="47"/>
        <pc:sldMkLst>
          <pc:docMk/>
          <pc:sldMk cId="3819723562" sldId="811"/>
        </pc:sldMkLst>
      </pc:sldChg>
      <pc:sldChg chg="del">
        <pc:chgData name="Stephanie Weisenbach" userId="b5fb5782-b645-4706-a7ff-f2b510b2976f" providerId="ADAL" clId="{BA9E31DC-DF0E-41C6-B546-B9C912AA158F}" dt="2023-05-02T15:18:37.722" v="95" actId="47"/>
        <pc:sldMkLst>
          <pc:docMk/>
          <pc:sldMk cId="741659133" sldId="812"/>
        </pc:sldMkLst>
      </pc:sldChg>
      <pc:sldChg chg="del">
        <pc:chgData name="Stephanie Weisenbach" userId="b5fb5782-b645-4706-a7ff-f2b510b2976f" providerId="ADAL" clId="{BA9E31DC-DF0E-41C6-B546-B9C912AA158F}" dt="2023-05-02T15:14:09.959" v="3" actId="47"/>
        <pc:sldMkLst>
          <pc:docMk/>
          <pc:sldMk cId="3016492915" sldId="814"/>
        </pc:sldMkLst>
      </pc:sldChg>
      <pc:sldChg chg="del">
        <pc:chgData name="Stephanie Weisenbach" userId="b5fb5782-b645-4706-a7ff-f2b510b2976f" providerId="ADAL" clId="{BA9E31DC-DF0E-41C6-B546-B9C912AA158F}" dt="2023-05-02T15:13:18.792" v="0" actId="47"/>
        <pc:sldMkLst>
          <pc:docMk/>
          <pc:sldMk cId="4292819635" sldId="815"/>
        </pc:sldMkLst>
      </pc:sldChg>
      <pc:sldChg chg="del">
        <pc:chgData name="Stephanie Weisenbach" userId="b5fb5782-b645-4706-a7ff-f2b510b2976f" providerId="ADAL" clId="{BA9E31DC-DF0E-41C6-B546-B9C912AA158F}" dt="2023-05-02T15:18:40.187" v="97" actId="47"/>
        <pc:sldMkLst>
          <pc:docMk/>
          <pc:sldMk cId="3097191374" sldId="976"/>
        </pc:sldMkLst>
      </pc:sldChg>
      <pc:sldChg chg="del">
        <pc:chgData name="Stephanie Weisenbach" userId="b5fb5782-b645-4706-a7ff-f2b510b2976f" providerId="ADAL" clId="{BA9E31DC-DF0E-41C6-B546-B9C912AA158F}" dt="2023-05-02T15:18:39.191" v="96" actId="47"/>
        <pc:sldMkLst>
          <pc:docMk/>
          <pc:sldMk cId="651218256" sldId="980"/>
        </pc:sldMkLst>
      </pc:sldChg>
      <pc:sldChg chg="modSp mod modAnim">
        <pc:chgData name="Stephanie Weisenbach" userId="b5fb5782-b645-4706-a7ff-f2b510b2976f" providerId="ADAL" clId="{BA9E31DC-DF0E-41C6-B546-B9C912AA158F}" dt="2023-05-02T18:25:39.820" v="1539" actId="20577"/>
        <pc:sldMkLst>
          <pc:docMk/>
          <pc:sldMk cId="0" sldId="981"/>
        </pc:sldMkLst>
        <pc:spChg chg="mod">
          <ac:chgData name="Stephanie Weisenbach" userId="b5fb5782-b645-4706-a7ff-f2b510b2976f" providerId="ADAL" clId="{BA9E31DC-DF0E-41C6-B546-B9C912AA158F}" dt="2023-05-02T18:25:39.820" v="1539" actId="20577"/>
          <ac:spMkLst>
            <pc:docMk/>
            <pc:sldMk cId="0" sldId="981"/>
            <ac:spMk id="4" creationId="{1CACB7BE-6A87-448C-A92A-9BFD43F87382}"/>
          </ac:spMkLst>
        </pc:spChg>
        <pc:spChg chg="mod">
          <ac:chgData name="Stephanie Weisenbach" userId="b5fb5782-b645-4706-a7ff-f2b510b2976f" providerId="ADAL" clId="{BA9E31DC-DF0E-41C6-B546-B9C912AA158F}" dt="2023-05-02T18:25:26.905" v="1533" actId="20577"/>
          <ac:spMkLst>
            <pc:docMk/>
            <pc:sldMk cId="0" sldId="981"/>
            <ac:spMk id="5" creationId="{1FDCC835-F4E8-4836-A232-7504D485E393}"/>
          </ac:spMkLst>
        </pc:spChg>
      </pc:sldChg>
      <pc:sldChg chg="del">
        <pc:chgData name="Stephanie Weisenbach" userId="b5fb5782-b645-4706-a7ff-f2b510b2976f" providerId="ADAL" clId="{BA9E31DC-DF0E-41C6-B546-B9C912AA158F}" dt="2023-05-02T15:13:20.872" v="1" actId="47"/>
        <pc:sldMkLst>
          <pc:docMk/>
          <pc:sldMk cId="1489149356" sldId="982"/>
        </pc:sldMkLst>
      </pc:sldChg>
      <pc:sldChg chg="del">
        <pc:chgData name="Stephanie Weisenbach" userId="b5fb5782-b645-4706-a7ff-f2b510b2976f" providerId="ADAL" clId="{BA9E31DC-DF0E-41C6-B546-B9C912AA158F}" dt="2023-05-02T17:14:55.604" v="287" actId="47"/>
        <pc:sldMkLst>
          <pc:docMk/>
          <pc:sldMk cId="1932368342" sldId="984"/>
        </pc:sldMkLst>
      </pc:sldChg>
      <pc:sldChg chg="del">
        <pc:chgData name="Stephanie Weisenbach" userId="b5fb5782-b645-4706-a7ff-f2b510b2976f" providerId="ADAL" clId="{BA9E31DC-DF0E-41C6-B546-B9C912AA158F}" dt="2023-05-02T15:18:01.588" v="89" actId="47"/>
        <pc:sldMkLst>
          <pc:docMk/>
          <pc:sldMk cId="373003589" sldId="986"/>
        </pc:sldMkLst>
      </pc:sldChg>
      <pc:sldChg chg="del">
        <pc:chgData name="Stephanie Weisenbach" userId="b5fb5782-b645-4706-a7ff-f2b510b2976f" providerId="ADAL" clId="{BA9E31DC-DF0E-41C6-B546-B9C912AA158F}" dt="2023-05-02T17:14:50.982" v="286" actId="47"/>
        <pc:sldMkLst>
          <pc:docMk/>
          <pc:sldMk cId="2342476062" sldId="987"/>
        </pc:sldMkLst>
      </pc:sldChg>
      <pc:sldChg chg="modSp new mod">
        <pc:chgData name="Stephanie Weisenbach" userId="b5fb5782-b645-4706-a7ff-f2b510b2976f" providerId="ADAL" clId="{BA9E31DC-DF0E-41C6-B546-B9C912AA158F}" dt="2023-05-02T17:30:32.510" v="1277" actId="20577"/>
        <pc:sldMkLst>
          <pc:docMk/>
          <pc:sldMk cId="2402900917" sldId="988"/>
        </pc:sldMkLst>
        <pc:spChg chg="mod">
          <ac:chgData name="Stephanie Weisenbach" userId="b5fb5782-b645-4706-a7ff-f2b510b2976f" providerId="ADAL" clId="{BA9E31DC-DF0E-41C6-B546-B9C912AA158F}" dt="2023-05-02T17:20:39.545" v="1145" actId="20577"/>
          <ac:spMkLst>
            <pc:docMk/>
            <pc:sldMk cId="2402900917" sldId="988"/>
            <ac:spMk id="2" creationId="{A9EE63A1-ADDB-8BE5-407B-A4AC78FA41EF}"/>
          </ac:spMkLst>
        </pc:spChg>
        <pc:spChg chg="mod">
          <ac:chgData name="Stephanie Weisenbach" userId="b5fb5782-b645-4706-a7ff-f2b510b2976f" providerId="ADAL" clId="{BA9E31DC-DF0E-41C6-B546-B9C912AA158F}" dt="2023-05-02T17:30:32.510" v="1277" actId="20577"/>
          <ac:spMkLst>
            <pc:docMk/>
            <pc:sldMk cId="2402900917" sldId="988"/>
            <ac:spMk id="3" creationId="{E7E09FDB-A5E0-AEB5-6BC5-629CC5E5D3F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EF5C3-80EC-45E7-A9C7-680385C89B68}" type="datetimeFigureOut">
              <a:rPr lang="en-US" smtClean="0"/>
              <a:t>5/16/23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2BDB5-FECE-49D0-9376-FF1DA7DD0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737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19138"/>
            <a:ext cx="6410325" cy="3605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9478" fontAlgn="base">
              <a:spcBef>
                <a:spcPct val="0"/>
              </a:spcBef>
              <a:spcAft>
                <a:spcPct val="0"/>
              </a:spcAft>
              <a:defRPr/>
            </a:pPr>
            <a:fld id="{93B5CD12-9443-4AB5-AA2D-3A7763290C69}" type="slidenum">
              <a:rPr lang="en-US">
                <a:solidFill>
                  <a:srgbClr val="000000"/>
                </a:solidFill>
                <a:latin typeface="Arial" charset="0"/>
              </a:rPr>
              <a:pPr defTabSz="94947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23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0429"/>
            <a:ext cx="11204448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11204448" cy="17526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1196-0C90-47E9-AC29-CA87732019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22805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118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0429"/>
            <a:ext cx="11204448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11204448" cy="17526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1196-0C90-47E9-AC29-CA87732019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9182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1AD46-31DE-49F9-8FD7-7D545B7D99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910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D4120-DC0E-4E55-8C87-5CF07ED47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900088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70DC9-267B-4C77-9D0F-97BFCEE061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9534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2DF96-210A-46EA-ACFC-8E6B279131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0982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51B0B-D1D4-498B-9D6B-6920D5CD6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39074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4C76E-89C2-41C9-B68C-F331B1F1B4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07389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8" y="273054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C4ECD-4F2F-46FC-8A98-9C93B4F35A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1505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2556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1AD46-31DE-49F9-8FD7-7D545B7D99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655443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5183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0429"/>
            <a:ext cx="11204448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11204448" cy="17526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1196-0C90-47E9-AC29-CA87732019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422455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1AD46-31DE-49F9-8FD7-7D545B7D99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8669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D4120-DC0E-4E55-8C87-5CF07ED47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29499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70DC9-267B-4C77-9D0F-97BFCEE061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63516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2DF96-210A-46EA-ACFC-8E6B279131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29158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51B0B-D1D4-498B-9D6B-6920D5CD6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56711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4C76E-89C2-41C9-B68C-F331B1F1B4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614213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8" y="273054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C4ECD-4F2F-46FC-8A98-9C93B4F35A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723895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103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D4120-DC0E-4E55-8C87-5CF07ED47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804142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36362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0429"/>
            <a:ext cx="11204448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11204448" cy="17526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1196-0C90-47E9-AC29-CA87732019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28921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1AD46-31DE-49F9-8FD7-7D545B7D99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91869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D4120-DC0E-4E55-8C87-5CF07ED47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874839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70DC9-267B-4C77-9D0F-97BFCEE061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422610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2DF96-210A-46EA-ACFC-8E6B279131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188914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51B0B-D1D4-498B-9D6B-6920D5CD6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248325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4C76E-89C2-41C9-B68C-F331B1F1B4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94030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8" y="273054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C4ECD-4F2F-46FC-8A98-9C93B4F35A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75108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1350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70DC9-267B-4C77-9D0F-97BFCEE061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775739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7211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0429"/>
            <a:ext cx="11204448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11204448" cy="17526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1196-0C90-47E9-AC29-CA87732019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786516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1AD46-31DE-49F9-8FD7-7D545B7D99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725773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D4120-DC0E-4E55-8C87-5CF07ED47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3765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70DC9-267B-4C77-9D0F-97BFCEE061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285628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2DF96-210A-46EA-ACFC-8E6B279131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96481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51B0B-D1D4-498B-9D6B-6920D5CD6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39397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4C76E-89C2-41C9-B68C-F331B1F1B4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430599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8" y="273054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C4ECD-4F2F-46FC-8A98-9C93B4F35A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326460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057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2DF96-210A-46EA-ACFC-8E6B279131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145707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833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51B0B-D1D4-498B-9D6B-6920D5CD6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360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4C76E-89C2-41C9-B68C-F331B1F1B4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3304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8" y="273054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C4ECD-4F2F-46FC-8A98-9C93B4F35A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92693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235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image" Target="../media/image4.jp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image" Target="../media/image5.jpg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FB4079-488A-4DD8-B479-674184113CF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47667"/>
            <a:ext cx="10972800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47804"/>
            <a:ext cx="109728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147173C-17D9-4D25-9377-9582B99667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91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</p:sldLayoutIdLst>
  <p:transition>
    <p:fade/>
  </p:transition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 sz="2400" b="1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FB4079-488A-4DD8-B479-674184113CF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47667"/>
            <a:ext cx="10972800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47804"/>
            <a:ext cx="109728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147173C-17D9-4D25-9377-9582B99667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9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ransition>
    <p:fade/>
  </p:transition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rgbClr val="C1CD2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 sz="2400" b="1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 sz="1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 sz="1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 sz="1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FB4079-488A-4DD8-B479-674184113CF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47667"/>
            <a:ext cx="10972800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47804"/>
            <a:ext cx="109728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147173C-17D9-4D25-9377-9582B99667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011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</p:sldLayoutIdLst>
  <p:transition>
    <p:fade/>
  </p:transition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rgbClr val="C1CD2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 sz="2400" b="1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 sz="1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 sz="1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1CD23"/>
        </a:buClr>
        <a:buFont typeface="Wingdings" panose="05000000000000000000" pitchFamily="2" charset="2"/>
        <a:buChar char="§"/>
        <a:defRPr sz="1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FB4079-488A-4DD8-B479-674184113CF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47667"/>
            <a:ext cx="10972800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47804"/>
            <a:ext cx="109728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147173C-17D9-4D25-9377-9582B99667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2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transition>
    <p:fade/>
  </p:transition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§"/>
        <a:defRPr sz="2400" b="1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§"/>
        <a:defRPr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§"/>
        <a:defRPr sz="16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§"/>
        <a:defRPr sz="16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§"/>
        <a:defRPr sz="16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FB4079-488A-4DD8-B479-674184113CF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47667"/>
            <a:ext cx="10972800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47804"/>
            <a:ext cx="109728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147173C-17D9-4D25-9377-9582B99667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38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</p:sldLayoutIdLst>
  <p:transition>
    <p:fade/>
  </p:transition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§"/>
        <a:defRPr sz="2400" b="1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§"/>
        <a:defRPr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§"/>
        <a:defRPr sz="16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§"/>
        <a:defRPr sz="16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§"/>
        <a:defRPr sz="16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energy.gov/gdo/grid-and-transmission-program-conducto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omelandsecurity.iowa.gov/grants-overview/grants/#:~:text=Hazard%20Mitigation%20Assistance%20(HMA)%20grants,FEMA%20for%20consideration%20of%20funding." TargetMode="External"/><Relationship Id="rId7" Type="http://schemas.openxmlformats.org/officeDocument/2006/relationships/hyperlink" Target="mailto:stephanie.weisenbach@iowaeda.com" TargetMode="External"/><Relationship Id="rId2" Type="http://schemas.openxmlformats.org/officeDocument/2006/relationships/hyperlink" Target="https://www.iowaeda.com/iowa-energy-office/energy-loa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owaeda.com/iowa-grid-resilience-fund" TargetMode="External"/><Relationship Id="rId5" Type="http://schemas.openxmlformats.org/officeDocument/2006/relationships/hyperlink" Target="https://resilient-energy.org/" TargetMode="External"/><Relationship Id="rId4" Type="http://schemas.openxmlformats.org/officeDocument/2006/relationships/hyperlink" Target="https://gridwise.org/technologyportfoliowhitepap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7C97DAC-8374-4668-B9A3-2C89C2CD6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 descr="Iowa Economic Development logo">
            <a:extLst>
              <a:ext uri="{FF2B5EF4-FFF2-40B4-BE49-F238E27FC236}">
                <a16:creationId xmlns:a16="http://schemas.microsoft.com/office/drawing/2014/main" id="{1270704D-7BC7-470C-9163-5421F9C1CB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D17DD09-0C6A-43C3-8430-0A12C354E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3EC582C-C6BD-4315-9E72-4EA0A885C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627" y="0"/>
            <a:ext cx="12192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B604726-3829-4477-9E14-B2903618D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1CACB7BE-6A87-448C-A92A-9BFD43F87382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xfrm>
            <a:off x="0" y="4572000"/>
            <a:ext cx="12192000" cy="687388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1CD23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Grid Resilience Funding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1CD23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Energy Trends Workshop | May 4, 2023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1CD23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1CD23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DCC835-F4E8-4836-A232-7504D485E393}"/>
              </a:ext>
            </a:extLst>
          </p:cNvPr>
          <p:cNvSpPr txBox="1"/>
          <p:nvPr/>
        </p:nvSpPr>
        <p:spPr>
          <a:xfrm>
            <a:off x="-228600" y="5766357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noProof="0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Stephanie Weisenbach, Program Manager</a:t>
            </a:r>
            <a:r>
              <a:rPr lang="en-US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Iowa Economic Development </a:t>
            </a:r>
            <a:r>
              <a:rPr lang="en-US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Authority | Iowa Energy Office 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xit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954A4-5253-1812-8FF7-430131E93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Grid Funding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461F1-4792-4202-6AE0-3210DF740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000" dirty="0"/>
              <a:t>More info: </a:t>
            </a:r>
            <a:r>
              <a:rPr lang="en-US" sz="2000" dirty="0">
                <a:solidFill>
                  <a:srgbClr val="87A90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https://www.energy.gov/gdo/grid-and-transmission-program-conductor</a:t>
            </a:r>
            <a:r>
              <a:rPr lang="en-US" sz="2000" dirty="0">
                <a:solidFill>
                  <a:srgbClr val="87A909"/>
                </a:solidFill>
              </a:rPr>
              <a:t> </a:t>
            </a:r>
          </a:p>
          <a:p>
            <a:endParaRPr lang="en-US" dirty="0"/>
          </a:p>
        </p:txBody>
      </p:sp>
      <p:pic>
        <p:nvPicPr>
          <p:cNvPr id="5" name="Picture 4" descr="Table data showing DOE grid funding highlights.">
            <a:extLst>
              <a:ext uri="{FF2B5EF4-FFF2-40B4-BE49-F238E27FC236}">
                <a16:creationId xmlns:a16="http://schemas.microsoft.com/office/drawing/2014/main" id="{19D7BBB9-0742-12C4-0861-342963733E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4"/>
            <a:ext cx="9600604" cy="446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2938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2AD3A-83F3-A2D1-647E-E6BD729A7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Grid Resilience Formula Grant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027D6-B048-FBD7-DBEA-ED5840E69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Objective: </a:t>
            </a:r>
            <a:r>
              <a:rPr lang="en-US" sz="2200" b="0" dirty="0"/>
              <a:t>Improve the resilience of the electric grid against disruptive events </a:t>
            </a:r>
          </a:p>
          <a:p>
            <a:r>
              <a:rPr lang="en-US" sz="2200" dirty="0"/>
              <a:t>Eligible entities for subawards: </a:t>
            </a:r>
            <a:r>
              <a:rPr lang="en-US" sz="2200" b="0" dirty="0"/>
              <a:t>electric grid operators, electricity generators, transmission owners or operators, distribution providers</a:t>
            </a:r>
          </a:p>
          <a:p>
            <a:r>
              <a:rPr lang="en-US" sz="2200" dirty="0"/>
              <a:t>Awardee match requirement: </a:t>
            </a:r>
            <a:r>
              <a:rPr lang="en-US" sz="2200" b="0" dirty="0"/>
              <a:t>15% of state allocation</a:t>
            </a:r>
          </a:p>
          <a:p>
            <a:r>
              <a:rPr lang="en-US" sz="2200" dirty="0"/>
              <a:t>Sub awardee match requirement: </a:t>
            </a:r>
            <a:r>
              <a:rPr lang="en-US" sz="2200" b="0" dirty="0"/>
              <a:t>100% of subaward; however, if entity sells less than 4M MWh annually, match will be 1/3 of subaward</a:t>
            </a:r>
          </a:p>
          <a:p>
            <a:r>
              <a:rPr lang="en-US" sz="2200" dirty="0"/>
              <a:t>Expected allocation to Iowa: </a:t>
            </a:r>
            <a:r>
              <a:rPr lang="en-US" sz="2200" b="0" dirty="0"/>
              <a:t>Approx $5.9M per year for five years, a portion of which must be set aside for small utilities. </a:t>
            </a:r>
          </a:p>
          <a:p>
            <a:r>
              <a:rPr lang="en-US" sz="2200" b="0" dirty="0"/>
              <a:t>Iowa’s application due to DOE has been submitted and approved. </a:t>
            </a:r>
          </a:p>
        </p:txBody>
      </p:sp>
    </p:spTree>
    <p:extLst>
      <p:ext uri="{BB962C8B-B14F-4D97-AF65-F5344CB8AC3E}">
        <p14:creationId xmlns:p14="http://schemas.microsoft.com/office/powerpoint/2010/main" val="409816741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E63A1-ADDB-8BE5-407B-A4AC78FA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Potential Investments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09FDB-A5E0-AEB5-6BC5-629CC5E5D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Utility pole management</a:t>
            </a:r>
          </a:p>
          <a:p>
            <a:r>
              <a:rPr lang="en-US" sz="2000" b="0" dirty="0"/>
              <a:t>Hardening of power lines, facilities, substations, of other systems</a:t>
            </a:r>
          </a:p>
          <a:p>
            <a:r>
              <a:rPr lang="en-US" sz="2000" b="0" dirty="0"/>
              <a:t>Undergrounding of electrical equipment</a:t>
            </a:r>
          </a:p>
          <a:p>
            <a:r>
              <a:rPr lang="en-US" sz="2000" b="0" dirty="0"/>
              <a:t>Replacement of old overhead conductors and underground cables </a:t>
            </a:r>
          </a:p>
          <a:p>
            <a:r>
              <a:rPr lang="en-US" sz="2000" b="0" dirty="0"/>
              <a:t>Relocation of power lines or reconductoring of power lines with low-sag, advanced conductors</a:t>
            </a:r>
          </a:p>
          <a:p>
            <a:r>
              <a:rPr lang="en-US" sz="2000" b="0" dirty="0"/>
              <a:t>Vegetation and fuel-load management</a:t>
            </a:r>
          </a:p>
          <a:p>
            <a:r>
              <a:rPr lang="en-US" sz="2000" b="0" dirty="0"/>
              <a:t>Weatherization technologies and equipment</a:t>
            </a:r>
          </a:p>
          <a:p>
            <a:r>
              <a:rPr lang="en-US" sz="2000" b="0" dirty="0"/>
              <a:t>Monitoring and control technologies </a:t>
            </a:r>
          </a:p>
          <a:p>
            <a:r>
              <a:rPr lang="en-US" sz="2000" b="0" dirty="0"/>
              <a:t>Enhancing system adaptive capacity (microgrids, battery-storage)</a:t>
            </a:r>
          </a:p>
          <a:p>
            <a:r>
              <a:rPr lang="en-US" sz="2000" b="0" dirty="0"/>
              <a:t>Advanced modeling technologies </a:t>
            </a:r>
          </a:p>
          <a:p>
            <a:r>
              <a:rPr lang="en-US" dirty="0"/>
              <a:t>CANNOT be used for new electric generating facilities or cybersecurity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90091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255FE-16BF-2CD1-FFC9-53739FF53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Iowa’s Application to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D8953-A1DB-C00C-F89C-7D5F1084F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Objectives </a:t>
            </a:r>
          </a:p>
          <a:p>
            <a:pPr lvl="1"/>
            <a:r>
              <a:rPr lang="en-US" dirty="0"/>
              <a:t>Increase grid resilience: both preventative measures and improve asset management through evaluation and monitoring </a:t>
            </a:r>
          </a:p>
          <a:p>
            <a:pPr lvl="1"/>
            <a:r>
              <a:rPr lang="en-US" dirty="0"/>
              <a:t>Facilitate faster service restoration </a:t>
            </a:r>
          </a:p>
          <a:p>
            <a:pPr lvl="1"/>
            <a:r>
              <a:rPr lang="en-US" dirty="0"/>
              <a:t>Benefit underserved to reduce the impact of outages </a:t>
            </a:r>
          </a:p>
          <a:p>
            <a:pPr lvl="1"/>
            <a:r>
              <a:rPr lang="en-US" dirty="0"/>
              <a:t>Expand workforce to secure and retain quality jobs </a:t>
            </a:r>
          </a:p>
          <a:p>
            <a:r>
              <a:rPr lang="en-US" dirty="0"/>
              <a:t>Criteria to evaluate subaward applications </a:t>
            </a:r>
            <a:r>
              <a:rPr lang="en-US" sz="2000" dirty="0"/>
              <a:t>(12 total)</a:t>
            </a:r>
          </a:p>
          <a:p>
            <a:pPr lvl="1"/>
            <a:r>
              <a:rPr lang="en-US" dirty="0"/>
              <a:t>Program thresholds/requirements: eligible entity, sufficient set-aside for small utilities, previous funding/ applications to IEDA or DOE </a:t>
            </a:r>
          </a:p>
          <a:p>
            <a:pPr lvl="1"/>
            <a:r>
              <a:rPr lang="en-US" dirty="0"/>
              <a:t>Qualitative: community benefits, grid improvement impact, benefitting underserved populations, technology innovation, workforce development plan  </a:t>
            </a:r>
          </a:p>
          <a:p>
            <a:pPr lvl="1"/>
            <a:r>
              <a:rPr lang="en-US" dirty="0"/>
              <a:t>Implementation: project schedule, compliance burden (federal req’s + project type), admin capacity, need for financial assistance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31465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AE380-8F03-21F3-D1B5-A7DE47B8E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Iowa’s Application to DOE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03687-09D2-F145-B031-29BF9255C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Methods for distributing funds and monitoring outcomes</a:t>
            </a:r>
          </a:p>
          <a:p>
            <a:pPr lvl="1"/>
            <a:r>
              <a:rPr lang="en-US" dirty="0"/>
              <a:t>Competitive application process through online application system </a:t>
            </a:r>
          </a:p>
          <a:p>
            <a:pPr lvl="1"/>
            <a:r>
              <a:rPr lang="en-US" dirty="0"/>
              <a:t>Identify and try to help overcome capacity constraints for small utilities </a:t>
            </a:r>
          </a:p>
          <a:p>
            <a:pPr lvl="1"/>
            <a:r>
              <a:rPr lang="en-US" dirty="0"/>
              <a:t>Establish minimum and maximum requests </a:t>
            </a:r>
          </a:p>
          <a:p>
            <a:pPr lvl="1"/>
            <a:r>
              <a:rPr lang="en-US" dirty="0"/>
              <a:t>Encourage timely completion of projects  </a:t>
            </a:r>
          </a:p>
          <a:p>
            <a:pPr lvl="1"/>
            <a:r>
              <a:rPr lang="en-US" dirty="0"/>
              <a:t>Provisional metrics to quantify impact of projects, examples may include</a:t>
            </a:r>
          </a:p>
          <a:p>
            <a:pPr lvl="2"/>
            <a:r>
              <a:rPr lang="en-US" dirty="0"/>
              <a:t>Reduction in number and/or duration of outages </a:t>
            </a:r>
          </a:p>
          <a:p>
            <a:pPr lvl="2"/>
            <a:r>
              <a:rPr lang="en-US" dirty="0"/>
              <a:t>Critical infrastructure impacted/ served by the project</a:t>
            </a:r>
          </a:p>
          <a:p>
            <a:pPr lvl="2"/>
            <a:r>
              <a:rPr lang="en-US" dirty="0"/>
              <a:t>Number of underserved customers benefitted </a:t>
            </a:r>
          </a:p>
          <a:p>
            <a:pPr lvl="2"/>
            <a:r>
              <a:rPr lang="en-US" dirty="0"/>
              <a:t>Jobs enhanced through new training and skills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8264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F15B5-B34B-CC45-E2D0-BFE00037F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Iowa Grid Resilience Fund Next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32657-145F-61FC-76B4-3964779F0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Application cycle estimated sometime in CY 2023 </a:t>
            </a:r>
          </a:p>
          <a:p>
            <a:r>
              <a:rPr lang="en-US" b="0" dirty="0"/>
              <a:t>IEDA to review applications using the criteria </a:t>
            </a:r>
          </a:p>
          <a:p>
            <a:r>
              <a:rPr lang="en-US" b="0" dirty="0"/>
              <a:t>Proposed subawards will be provided to DOE to verify compliance with federal requirements.</a:t>
            </a:r>
          </a:p>
          <a:p>
            <a:r>
              <a:rPr lang="en-US" b="0" dirty="0"/>
              <a:t>Federal requirements including but not limited to Build America, Buy America (BABA), Davis Bacon Act (prevailing wage), environmental review, ongoing reporting.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3238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B0B54-BC98-9AED-4DC5-61A67477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Iowa Grid Resilience Fund Next Steps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50D91-D809-8D51-9F9E-5E371F6D4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4"/>
            <a:ext cx="10972800" cy="4952996"/>
          </a:xfrm>
        </p:spPr>
        <p:txBody>
          <a:bodyPr/>
          <a:lstStyle/>
          <a:p>
            <a:r>
              <a:rPr lang="en-US" dirty="0"/>
              <a:t>Optional preparation steps for applicants </a:t>
            </a:r>
          </a:p>
          <a:p>
            <a:pPr lvl="1"/>
            <a:r>
              <a:rPr lang="en-US" dirty="0"/>
              <a:t>Evaluate strategies to identify underserved/vulnerable households and potential needs</a:t>
            </a:r>
          </a:p>
          <a:p>
            <a:pPr lvl="1"/>
            <a:r>
              <a:rPr lang="en-US" dirty="0"/>
              <a:t>Evaluate any baseline data associated and potential to measure post-project metrics </a:t>
            </a:r>
          </a:p>
          <a:p>
            <a:pPr lvl="1"/>
            <a:r>
              <a:rPr lang="en-US" dirty="0"/>
              <a:t>Assess workforce related challenges (in-house or external) and longer-term skillset needs </a:t>
            </a:r>
          </a:p>
          <a:p>
            <a:pPr lvl="1"/>
            <a:r>
              <a:rPr lang="en-US" dirty="0"/>
              <a:t>Evaluate local match and other programs </a:t>
            </a:r>
            <a:r>
              <a:rPr lang="en-US" dirty="0">
                <a:solidFill>
                  <a:srgbClr val="87A90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https://www.iowaeda.com/iowa-energy-office/energy-loans</a:t>
            </a:r>
            <a:r>
              <a:rPr lang="en-US" dirty="0">
                <a:solidFill>
                  <a:srgbClr val="87A909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or</a:t>
            </a:r>
            <a:r>
              <a:rPr lang="en-US" dirty="0">
                <a:solidFill>
                  <a:srgbClr val="87A909"/>
                </a:solidFill>
              </a:rPr>
              <a:t> </a:t>
            </a:r>
            <a:r>
              <a:rPr lang="en-US" dirty="0">
                <a:solidFill>
                  <a:srgbClr val="87A90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Grants | IOWA HSEMD</a:t>
            </a:r>
            <a:r>
              <a:rPr lang="en-US" dirty="0">
                <a:solidFill>
                  <a:srgbClr val="87A909"/>
                </a:solidFill>
              </a:rPr>
              <a:t> </a:t>
            </a:r>
          </a:p>
          <a:p>
            <a:pPr lvl="1"/>
            <a:r>
              <a:rPr lang="en-US" dirty="0"/>
              <a:t>Consider potential projects for applying to Iowa Grid Resilience Fund</a:t>
            </a:r>
          </a:p>
          <a:p>
            <a:pPr lvl="2"/>
            <a:r>
              <a:rPr lang="en-US" dirty="0"/>
              <a:t>Minimum/ maximum awards TBD. Awards over $1M unlikely.</a:t>
            </a:r>
          </a:p>
          <a:p>
            <a:pPr lvl="2"/>
            <a:r>
              <a:rPr lang="en-US" dirty="0"/>
              <a:t>Communicate with engineer(s), potential estimates, supply chain challenges, etc.</a:t>
            </a:r>
          </a:p>
          <a:p>
            <a:r>
              <a:rPr lang="en-US" dirty="0"/>
              <a:t>Education on potential projects and strategies</a:t>
            </a:r>
          </a:p>
          <a:p>
            <a:pPr lvl="1"/>
            <a:r>
              <a:rPr lang="en-US" dirty="0" err="1">
                <a:solidFill>
                  <a:srgbClr val="87A909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GridWise</a:t>
            </a:r>
            <a:r>
              <a:rPr lang="en-US" dirty="0">
                <a:solidFill>
                  <a:srgbClr val="87A909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Technology Portfolio White Paper - </a:t>
            </a:r>
            <a:r>
              <a:rPr lang="en-US" dirty="0" err="1">
                <a:solidFill>
                  <a:srgbClr val="87A909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GridWise</a:t>
            </a:r>
            <a:r>
              <a:rPr lang="en-US" dirty="0">
                <a:solidFill>
                  <a:srgbClr val="87A909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Alliance</a:t>
            </a:r>
            <a:endParaRPr lang="en-US" dirty="0">
              <a:solidFill>
                <a:srgbClr val="87A909"/>
              </a:solidFill>
            </a:endParaRPr>
          </a:p>
          <a:p>
            <a:pPr lvl="1"/>
            <a:r>
              <a:rPr lang="en-US" dirty="0">
                <a:solidFill>
                  <a:srgbClr val="87A909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Resilient-energy.org </a:t>
            </a:r>
            <a:r>
              <a:rPr lang="en-US" dirty="0"/>
              <a:t>by National Renewable Energy Laboratory</a:t>
            </a:r>
          </a:p>
          <a:p>
            <a:r>
              <a:rPr lang="en-US" sz="2200" dirty="0">
                <a:solidFill>
                  <a:srgbClr val="87A909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https://www.iowaeda.com/iowa-grid-resilience-fund</a:t>
            </a:r>
            <a:endParaRPr lang="en-US" sz="2200" dirty="0">
              <a:solidFill>
                <a:srgbClr val="87A909"/>
              </a:solidFill>
            </a:endParaRP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Contact</a:t>
            </a: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stephanie.weisenbach@iowaeda.com</a:t>
            </a: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or 515-348-6221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619813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3_IEDA_Plai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DA_Plai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IEDA_Plai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IEDA_Plai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IEDA_Plai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d9aa3b6-f5fb-4571-8701-56f20689897b">
      <UserInfo>
        <DisplayName>Brian Selinger</DisplayName>
        <AccountId>18</AccountId>
        <AccountType/>
      </UserInfo>
      <UserInfo>
        <DisplayName>Amber Buckingham</DisplayName>
        <AccountId>20</AccountId>
        <AccountType/>
      </UserInfo>
    </SharedWithUsers>
    <TaxCatchAll xmlns="1d9aa3b6-f5fb-4571-8701-56f20689897b" xsi:nil="true"/>
    <lcf76f155ced4ddcb4097134ff3c332f xmlns="d2cbfc94-a69a-4175-9de2-749d5ca1cf7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0265D9C8320644B26F99052C4BB7A7" ma:contentTypeVersion="16" ma:contentTypeDescription="Create a new document." ma:contentTypeScope="" ma:versionID="992dde7313d3996fcca9f15857a06300">
  <xsd:schema xmlns:xsd="http://www.w3.org/2001/XMLSchema" xmlns:xs="http://www.w3.org/2001/XMLSchema" xmlns:p="http://schemas.microsoft.com/office/2006/metadata/properties" xmlns:ns2="d2cbfc94-a69a-4175-9de2-749d5ca1cf7f" xmlns:ns3="1d9aa3b6-f5fb-4571-8701-56f20689897b" targetNamespace="http://schemas.microsoft.com/office/2006/metadata/properties" ma:root="true" ma:fieldsID="9b542e0166fdb4428ecaa1a194e47c09" ns2:_="" ns3:_="">
    <xsd:import namespace="d2cbfc94-a69a-4175-9de2-749d5ca1cf7f"/>
    <xsd:import namespace="1d9aa3b6-f5fb-4571-8701-56f2068989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cbfc94-a69a-4175-9de2-749d5ca1c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73c2f1c-0c45-49b9-b292-96ca38f502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9aa3b6-f5fb-4571-8701-56f20689897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6d208dc-b9ed-48a1-9bb4-1354ef616089}" ma:internalName="TaxCatchAll" ma:showField="CatchAllData" ma:web="1d9aa3b6-f5fb-4571-8701-56f2068989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EA59E2-527F-4CDC-BF10-9749A6348A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9B63A0-5D83-45EB-A604-DC01BF3F749B}">
  <ds:schemaRefs>
    <ds:schemaRef ds:uri="http://schemas.microsoft.com/office/2006/metadata/properties"/>
    <ds:schemaRef ds:uri="http://schemas.microsoft.com/office/infopath/2007/PartnerControls"/>
    <ds:schemaRef ds:uri="1d9aa3b6-f5fb-4571-8701-56f20689897b"/>
    <ds:schemaRef ds:uri="d2cbfc94-a69a-4175-9de2-749d5ca1cf7f"/>
  </ds:schemaRefs>
</ds:datastoreItem>
</file>

<file path=customXml/itemProps3.xml><?xml version="1.0" encoding="utf-8"?>
<ds:datastoreItem xmlns:ds="http://schemas.openxmlformats.org/officeDocument/2006/customXml" ds:itemID="{62588561-6C3B-42E9-9AE4-305693F1ED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cbfc94-a69a-4175-9de2-749d5ca1cf7f"/>
    <ds:schemaRef ds:uri="1d9aa3b6-f5fb-4571-8701-56f2068989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</TotalTime>
  <Words>632</Words>
  <Application>Microsoft Macintosh PowerPoint</Application>
  <PresentationFormat>Widescreen</PresentationFormat>
  <Paragraphs>77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Narrow</vt:lpstr>
      <vt:lpstr>Calibri</vt:lpstr>
      <vt:lpstr>Wingdings</vt:lpstr>
      <vt:lpstr>3_IEDA_Plain</vt:lpstr>
      <vt:lpstr>1_IEDA_Plain</vt:lpstr>
      <vt:lpstr>4_IEDA_Plain</vt:lpstr>
      <vt:lpstr>2_IEDA_Plain</vt:lpstr>
      <vt:lpstr>5_IEDA_Plain</vt:lpstr>
      <vt:lpstr>Grid Resilience Funding  Energy Trends Workshop | May 4, 2023  </vt:lpstr>
      <vt:lpstr>DOE Grid Funding Highlights</vt:lpstr>
      <vt:lpstr>DOE Grid Resilience Formula Grant Program</vt:lpstr>
      <vt:lpstr>Summary of Potential Investments </vt:lpstr>
      <vt:lpstr>Iowa’s Application to DOE</vt:lpstr>
      <vt:lpstr>Iowa’s Application to DOE </vt:lpstr>
      <vt:lpstr>Iowa Grid Resilience Fund Next Steps </vt:lpstr>
      <vt:lpstr>Iowa Grid Resilience Fund Next Steps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Greiner</dc:creator>
  <cp:lastModifiedBy>Julie A Reinitz</cp:lastModifiedBy>
  <cp:revision>18</cp:revision>
  <dcterms:created xsi:type="dcterms:W3CDTF">2020-10-07T15:13:26Z</dcterms:created>
  <dcterms:modified xsi:type="dcterms:W3CDTF">2023-05-16T18:48:44Z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0x010100AD0265D9C8320644B26F99052C4BB7A7</vt:lpwstr>
  </property>
  <property fmtid="{D5CDD505-2E9C-101B-9397-08002B2CF9AE}" pid="3" name="MediaServiceImageTags">
    <vt:lpwstr/>
  </property>
</Properties>
</file>